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3"/>
  </p:notesMasterIdLst>
  <p:sldIdLst>
    <p:sldId id="448" r:id="rId2"/>
    <p:sldId id="726" r:id="rId3"/>
    <p:sldId id="336" r:id="rId4"/>
    <p:sldId id="355" r:id="rId5"/>
    <p:sldId id="703" r:id="rId6"/>
    <p:sldId id="727" r:id="rId7"/>
    <p:sldId id="701" r:id="rId8"/>
    <p:sldId id="702" r:id="rId9"/>
    <p:sldId id="728" r:id="rId10"/>
    <p:sldId id="371" r:id="rId11"/>
    <p:sldId id="338" r:id="rId12"/>
    <p:sldId id="354" r:id="rId13"/>
    <p:sldId id="349" r:id="rId14"/>
    <p:sldId id="700" r:id="rId15"/>
    <p:sldId id="716" r:id="rId16"/>
    <p:sldId id="717" r:id="rId17"/>
    <p:sldId id="367" r:id="rId18"/>
    <p:sldId id="356" r:id="rId19"/>
    <p:sldId id="358" r:id="rId20"/>
    <p:sldId id="359" r:id="rId21"/>
    <p:sldId id="360" r:id="rId22"/>
    <p:sldId id="361" r:id="rId23"/>
    <p:sldId id="375" r:id="rId24"/>
    <p:sldId id="305" r:id="rId25"/>
    <p:sldId id="377" r:id="rId26"/>
    <p:sldId id="306" r:id="rId27"/>
    <p:sldId id="742" r:id="rId28"/>
    <p:sldId id="743" r:id="rId29"/>
    <p:sldId id="378" r:id="rId30"/>
    <p:sldId id="335" r:id="rId31"/>
    <p:sldId id="270" r:id="rId32"/>
    <p:sldId id="370" r:id="rId33"/>
    <p:sldId id="299" r:id="rId34"/>
    <p:sldId id="302" r:id="rId35"/>
    <p:sldId id="325" r:id="rId36"/>
    <p:sldId id="324" r:id="rId37"/>
    <p:sldId id="387" r:id="rId38"/>
    <p:sldId id="327" r:id="rId39"/>
    <p:sldId id="392" r:id="rId40"/>
    <p:sldId id="329" r:id="rId41"/>
    <p:sldId id="388" r:id="rId42"/>
    <p:sldId id="393" r:id="rId43"/>
    <p:sldId id="389" r:id="rId44"/>
    <p:sldId id="333" r:id="rId45"/>
    <p:sldId id="745" r:id="rId46"/>
    <p:sldId id="744" r:id="rId47"/>
    <p:sldId id="368" r:id="rId48"/>
    <p:sldId id="281" r:id="rId49"/>
    <p:sldId id="272" r:id="rId50"/>
    <p:sldId id="277" r:id="rId51"/>
    <p:sldId id="265" r:id="rId52"/>
    <p:sldId id="278" r:id="rId53"/>
    <p:sldId id="279" r:id="rId54"/>
    <p:sldId id="280" r:id="rId55"/>
    <p:sldId id="267" r:id="rId56"/>
    <p:sldId id="274" r:id="rId57"/>
    <p:sldId id="282" r:id="rId58"/>
    <p:sldId id="718" r:id="rId59"/>
    <p:sldId id="719" r:id="rId60"/>
    <p:sldId id="730" r:id="rId61"/>
    <p:sldId id="731" r:id="rId62"/>
    <p:sldId id="740" r:id="rId63"/>
    <p:sldId id="729" r:id="rId64"/>
    <p:sldId id="721" r:id="rId65"/>
    <p:sldId id="722" r:id="rId66"/>
    <p:sldId id="732" r:id="rId67"/>
    <p:sldId id="735" r:id="rId68"/>
    <p:sldId id="723" r:id="rId69"/>
    <p:sldId id="724" r:id="rId70"/>
    <p:sldId id="734" r:id="rId71"/>
    <p:sldId id="713" r:id="rId72"/>
    <p:sldId id="449" r:id="rId73"/>
    <p:sldId id="450" r:id="rId74"/>
    <p:sldId id="452" r:id="rId75"/>
    <p:sldId id="720" r:id="rId76"/>
    <p:sldId id="386" r:id="rId77"/>
    <p:sldId id="318" r:id="rId78"/>
    <p:sldId id="651" r:id="rId79"/>
    <p:sldId id="372" r:id="rId80"/>
    <p:sldId id="339" r:id="rId81"/>
    <p:sldId id="725" r:id="rId8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gh Raeder" initials="LR" lastIdx="3" clrIdx="0">
    <p:extLst/>
  </p:cmAuthor>
  <p:cmAuthor id="2" name="Sophia McCarron" initials="SM" lastIdx="1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3" autoAdjust="0"/>
    <p:restoredTop sz="86824" autoAdjust="0"/>
  </p:normalViewPr>
  <p:slideViewPr>
    <p:cSldViewPr>
      <p:cViewPr varScale="1">
        <p:scale>
          <a:sx n="114" d="100"/>
          <a:sy n="114" d="100"/>
        </p:scale>
        <p:origin x="91" y="91"/>
      </p:cViewPr>
      <p:guideLst>
        <p:guide orient="horz"/>
        <p:guide pos="2880"/>
      </p:guideLst>
    </p:cSldViewPr>
  </p:slideViewPr>
  <p:notesTextViewPr>
    <p:cViewPr>
      <p:scale>
        <a:sx n="1" d="1"/>
        <a:sy n="1" d="1"/>
      </p:scale>
      <p:origin x="0" y="0"/>
    </p:cViewPr>
  </p:notesTextViewPr>
  <p:sorterViewPr>
    <p:cViewPr>
      <p:scale>
        <a:sx n="66" d="100"/>
        <a:sy n="66" d="100"/>
      </p:scale>
      <p:origin x="0" y="-12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7F7A4C-A8A1-4601-97CD-D9595888D09C}" type="datetimeFigureOut">
              <a:rPr lang="en-US" smtClean="0"/>
              <a:t>5/1/2019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84759-32A7-4D7A-BFE6-D245C54D3D49}" type="slidenum">
              <a:rPr lang="en-US" smtClean="0"/>
              <a:t>‹#›</a:t>
            </a:fld>
            <a:endParaRPr lang="en-US"/>
          </a:p>
        </p:txBody>
      </p:sp>
    </p:spTree>
    <p:extLst>
      <p:ext uri="{BB962C8B-B14F-4D97-AF65-F5344CB8AC3E}">
        <p14:creationId xmlns:p14="http://schemas.microsoft.com/office/powerpoint/2010/main" val="26941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84759-32A7-4D7A-BFE6-D245C54D3D49}" type="slidenum">
              <a:rPr lang="en-US" smtClean="0"/>
              <a:t>3</a:t>
            </a:fld>
            <a:endParaRPr lang="en-US"/>
          </a:p>
        </p:txBody>
      </p:sp>
    </p:spTree>
    <p:extLst>
      <p:ext uri="{BB962C8B-B14F-4D97-AF65-F5344CB8AC3E}">
        <p14:creationId xmlns:p14="http://schemas.microsoft.com/office/powerpoint/2010/main" val="169952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84759-32A7-4D7A-BFE6-D245C54D3D49}" type="slidenum">
              <a:rPr lang="en-US" smtClean="0"/>
              <a:t>11</a:t>
            </a:fld>
            <a:endParaRPr lang="en-US"/>
          </a:p>
        </p:txBody>
      </p:sp>
    </p:spTree>
    <p:extLst>
      <p:ext uri="{BB962C8B-B14F-4D97-AF65-F5344CB8AC3E}">
        <p14:creationId xmlns:p14="http://schemas.microsoft.com/office/powerpoint/2010/main" val="51920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84759-32A7-4D7A-BFE6-D245C54D3D49}" type="slidenum">
              <a:rPr lang="en-US" smtClean="0"/>
              <a:t>34</a:t>
            </a:fld>
            <a:endParaRPr lang="en-US"/>
          </a:p>
        </p:txBody>
      </p:sp>
    </p:spTree>
    <p:extLst>
      <p:ext uri="{BB962C8B-B14F-4D97-AF65-F5344CB8AC3E}">
        <p14:creationId xmlns:p14="http://schemas.microsoft.com/office/powerpoint/2010/main" val="199459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84759-32A7-4D7A-BFE6-D245C54D3D49}" type="slidenum">
              <a:rPr lang="en-US" smtClean="0"/>
              <a:t>36</a:t>
            </a:fld>
            <a:endParaRPr lang="en-US"/>
          </a:p>
        </p:txBody>
      </p:sp>
    </p:spTree>
    <p:extLst>
      <p:ext uri="{BB962C8B-B14F-4D97-AF65-F5344CB8AC3E}">
        <p14:creationId xmlns:p14="http://schemas.microsoft.com/office/powerpoint/2010/main" val="3793917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084759-32A7-4D7A-BFE6-D245C54D3D49}" type="slidenum">
              <a:rPr lang="en-US" smtClean="0"/>
              <a:t>80</a:t>
            </a:fld>
            <a:endParaRPr lang="en-US"/>
          </a:p>
        </p:txBody>
      </p:sp>
    </p:spTree>
    <p:extLst>
      <p:ext uri="{BB962C8B-B14F-4D97-AF65-F5344CB8AC3E}">
        <p14:creationId xmlns:p14="http://schemas.microsoft.com/office/powerpoint/2010/main" val="284648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5948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1_Blank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7246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48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9725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7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09569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87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5B266525-8854-7E4D-8B7A-0877E5EF9591}" type="datetimeFigureOut">
              <a:rPr lang="en-US">
                <a:solidFill>
                  <a:prstClr val="black">
                    <a:tint val="75000"/>
                  </a:prstClr>
                </a:solidFill>
              </a:rPr>
              <a:pPr/>
              <a:t>5/1/2019</a:t>
            </a:fld>
            <a:endParaRPr lang="en-US">
              <a:solidFill>
                <a:prstClr val="black">
                  <a:tint val="75000"/>
                </a:prstClr>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8425CE6B-602B-AF49-A67B-071A60F7630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88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480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8997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05979"/>
            <a:ext cx="9144000" cy="85725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6353" y="1047750"/>
            <a:ext cx="8229600" cy="36611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image2.png" descr="Untitled-2.png"/>
          <p:cNvPicPr/>
          <p:nvPr userDrawn="1"/>
        </p:nvPicPr>
        <p:blipFill>
          <a:blip r:embed="rId12">
            <a:extLst/>
          </a:blip>
          <a:stretch>
            <a:fillRect/>
          </a:stretch>
        </p:blipFill>
        <p:spPr>
          <a:xfrm>
            <a:off x="0" y="4689347"/>
            <a:ext cx="9144000" cy="454154"/>
          </a:xfrm>
          <a:prstGeom prst="rect">
            <a:avLst/>
          </a:prstGeom>
          <a:ln w="12700">
            <a:miter lim="400000"/>
          </a:ln>
        </p:spPr>
      </p:pic>
    </p:spTree>
    <p:extLst>
      <p:ext uri="{BB962C8B-B14F-4D97-AF65-F5344CB8AC3E}">
        <p14:creationId xmlns:p14="http://schemas.microsoft.com/office/powerpoint/2010/main" val="5372214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2" r:id="rId7"/>
    <p:sldLayoutId id="2147483685" r:id="rId8"/>
    <p:sldLayoutId id="2147483686" r:id="rId9"/>
    <p:sldLayoutId id="2147483688" r:id="rId10"/>
  </p:sldLayoutIdLst>
  <p:txStyles>
    <p:titleStyle>
      <a:lvl1pPr algn="ctr" defTabSz="457200" rtl="0" eaLnBrk="1" latinLnBrk="0" hangingPunct="1">
        <a:spcBef>
          <a:spcPct val="0"/>
        </a:spcBef>
        <a:buNone/>
        <a:defRPr sz="2800" b="0" i="0" kern="1200">
          <a:solidFill>
            <a:srgbClr val="86754D"/>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porcelainfacespa.com/blog/skin-care-for-your-skin-tone/"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porcelainfacespa.com/blog/skin-care-for-your-skin-ton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uman_skin" TargetMode="External"/><Relationship Id="rId2" Type="http://schemas.openxmlformats.org/officeDocument/2006/relationships/hyperlink" Target="https://en.wikipedia.org/wiki/Melanin" TargetMode="Externa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en.wikipedia.org/wiki/Hair" TargetMode="External"/><Relationship Id="rId4" Type="http://schemas.openxmlformats.org/officeDocument/2006/relationships/hyperlink" Target="https://en.wikipedia.org/wiki/Human_ey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webmd.com/heart/anatomy-picture-of-blood"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porcelainfacespa.com/blog/your-skin-needs-your-understandings-too" TargetMode="External"/><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creativecommons.org/licenses/by-nc/3.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acne.about.com/od/acneinformationglossary/g/sebum.htm" TargetMode="External"/><Relationship Id="rId2" Type="http://schemas.openxmlformats.org/officeDocument/2006/relationships/hyperlink" Target="http://acne.about.com/od/acneinformationglossary/g/sebaceousglands.htm"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porcelainfacespa.com/blog/your-skin-needs-your-understandings-too"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acne.about.com/od/acneinformationglossary/g/desquamation.htm" TargetMode="External"/><Relationship Id="rId2" Type="http://schemas.openxmlformats.org/officeDocument/2006/relationships/hyperlink" Target="http://acne.about.com/od/acneinformationglossary/g/epidermis.htm" TargetMode="External"/><Relationship Id="rId1" Type="http://schemas.openxmlformats.org/officeDocument/2006/relationships/slideLayout" Target="../slideLayouts/slideLayout6.xml"/><Relationship Id="rId4" Type="http://schemas.openxmlformats.org/officeDocument/2006/relationships/hyperlink" Target="http://acne.about.com/od/acneinformationglossary/g/comedone.ht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CAcQjRw&amp;url=http://www.careforacne.com/2015/05/how-to-get-rid-of-blackheads-permanently.html&amp;ei=jouVVa3ADomdygT08YGQAg&amp;bvm=bv.96952980,d.cGU&amp;psig=AFQjCNH-vXbDzlj96DpUZ3WH86BYrR6rlg&amp;ust=1435950229413623"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porcelainfacespa.com/blog/your-skin-needs-your-understandings-too/" TargetMode="External"/><Relationship Id="rId2" Type="http://schemas.openxmlformats.org/officeDocument/2006/relationships/image" Target="../media/image9.jp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creativecommons.org/licenses/by-nc/3.0/" TargetMode="External"/></Relationships>
</file>

<file path=ppt/slides/_rels/slide60.xml.rels><?xml version="1.0" encoding="UTF-8" standalone="yes"?>
<Relationships xmlns="http://schemas.openxmlformats.org/package/2006/relationships"><Relationship Id="rId2" Type="http://schemas.openxmlformats.org/officeDocument/2006/relationships/hyperlink" Target="https://www.medicalnewstoday.com/articles/160281.php"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theshadesofu.com/2009_11_01_archive.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porcelainfacespa.com/blog/5-ways-to-prevent-the-first-signs-of-agin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n a bed posing for the camera&#10;&#10;Description automatically generated">
            <a:extLst>
              <a:ext uri="{FF2B5EF4-FFF2-40B4-BE49-F238E27FC236}">
                <a16:creationId xmlns:a16="http://schemas.microsoft.com/office/drawing/2014/main" id="{66468252-70B7-9B4A-825A-E38AF1F383FC}"/>
              </a:ext>
            </a:extLst>
          </p:cNvPr>
          <p:cNvPicPr>
            <a:picLocks noChangeAspect="1"/>
          </p:cNvPicPr>
          <p:nvPr/>
        </p:nvPicPr>
        <p:blipFill rotWithShape="1">
          <a:blip r:embed="rId2">
            <a:alphaModFix amt="34000"/>
            <a:extLst>
              <a:ext uri="{28A0092B-C50C-407E-A947-70E740481C1C}">
                <a14:useLocalDpi xmlns:a14="http://schemas.microsoft.com/office/drawing/2010/main" val="0"/>
              </a:ext>
            </a:extLst>
          </a:blip>
          <a:srcRect r="17840" b="2"/>
          <a:stretch/>
        </p:blipFill>
        <p:spPr>
          <a:xfrm>
            <a:off x="1066800" y="0"/>
            <a:ext cx="7446645" cy="5143500"/>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BDBEC9D9-CBF4-8343-A912-20DB2C57E91A}"/>
              </a:ext>
            </a:extLst>
          </p:cNvPr>
          <p:cNvSpPr txBox="1">
            <a:spLocks/>
          </p:cNvSpPr>
          <p:nvPr/>
        </p:nvSpPr>
        <p:spPr>
          <a:xfrm>
            <a:off x="0" y="4095750"/>
            <a:ext cx="9144000" cy="857250"/>
          </a:xfrm>
          <a:prstGeom prst="rect">
            <a:avLst/>
          </a:prstGeom>
        </p:spPr>
        <p:txBody>
          <a:bodyPr>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sz="3200" b="1" dirty="0">
                <a:latin typeface="Century Gothic" panose="020B0502020202020204" pitchFamily="34" charset="0"/>
              </a:rPr>
              <a:t>Advanced Skin Solutions</a:t>
            </a:r>
            <a:endParaRPr lang="en-US" sz="3200" b="1" dirty="0"/>
          </a:p>
        </p:txBody>
      </p:sp>
    </p:spTree>
    <p:extLst>
      <p:ext uri="{BB962C8B-B14F-4D97-AF65-F5344CB8AC3E}">
        <p14:creationId xmlns:p14="http://schemas.microsoft.com/office/powerpoint/2010/main" val="364729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indoor, food, plate&#10;&#10;Description automatically generated">
            <a:extLst>
              <a:ext uri="{FF2B5EF4-FFF2-40B4-BE49-F238E27FC236}">
                <a16:creationId xmlns:a16="http://schemas.microsoft.com/office/drawing/2014/main" id="{1E8F391C-74FD-C241-8BE3-D69617E475B9}"/>
              </a:ext>
            </a:extLst>
          </p:cNvPr>
          <p:cNvPicPr>
            <a:picLocks noChangeAspect="1"/>
          </p:cNvPicPr>
          <p:nvPr/>
        </p:nvPicPr>
        <p:blipFill rotWithShape="1">
          <a:blip r:embed="rId2">
            <a:alphaModFix amt="28000"/>
            <a:extLst>
              <a:ext uri="{28A0092B-C50C-407E-A947-70E740481C1C}">
                <a14:useLocalDpi xmlns:a14="http://schemas.microsoft.com/office/drawing/2010/main" val="0"/>
              </a:ext>
            </a:extLst>
          </a:blip>
          <a:srcRect t="22945"/>
          <a:stretch/>
        </p:blipFill>
        <p:spPr>
          <a:xfrm>
            <a:off x="20" y="10"/>
            <a:ext cx="9143980" cy="5143490"/>
          </a:xfrm>
          <a:prstGeom prst="rect">
            <a:avLst/>
          </a:prstGeom>
        </p:spPr>
      </p:pic>
      <p:sp>
        <p:nvSpPr>
          <p:cNvPr id="4" name="Title 3">
            <a:extLst>
              <a:ext uri="{FF2B5EF4-FFF2-40B4-BE49-F238E27FC236}">
                <a16:creationId xmlns:a16="http://schemas.microsoft.com/office/drawing/2014/main" id="{06AA3E89-2DAB-DD4A-A316-0F7CD9C42B60}"/>
              </a:ext>
            </a:extLst>
          </p:cNvPr>
          <p:cNvSpPr>
            <a:spLocks noGrp="1"/>
          </p:cNvSpPr>
          <p:nvPr>
            <p:ph type="title"/>
          </p:nvPr>
        </p:nvSpPr>
        <p:spPr/>
        <p:txBody>
          <a:bodyPr/>
          <a:lstStyle/>
          <a:p>
            <a:pPr algn="ctr"/>
            <a:r>
              <a:rPr lang="en-US" dirty="0" err="1"/>
              <a:t>Customised</a:t>
            </a:r>
            <a:r>
              <a:rPr lang="en-US" dirty="0"/>
              <a:t> Solutions</a:t>
            </a:r>
          </a:p>
        </p:txBody>
      </p:sp>
    </p:spTree>
    <p:extLst>
      <p:ext uri="{BB962C8B-B14F-4D97-AF65-F5344CB8AC3E}">
        <p14:creationId xmlns:p14="http://schemas.microsoft.com/office/powerpoint/2010/main" val="76106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87491676"/>
              </p:ext>
            </p:extLst>
          </p:nvPr>
        </p:nvGraphicFramePr>
        <p:xfrm>
          <a:off x="609600" y="1149350"/>
          <a:ext cx="8001000" cy="262636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370840">
                <a:tc>
                  <a:txBody>
                    <a:bodyPr/>
                    <a:lstStyle/>
                    <a:p>
                      <a:r>
                        <a:rPr lang="en-US" sz="1000" dirty="0">
                          <a:latin typeface="Century gothic"/>
                          <a:cs typeface="Century gothic"/>
                        </a:rPr>
                        <a:t>Product Line</a:t>
                      </a:r>
                    </a:p>
                  </a:txBody>
                  <a:tcPr>
                    <a:solidFill>
                      <a:srgbClr val="7F7F7F"/>
                    </a:solidFill>
                  </a:tcPr>
                </a:tc>
                <a:tc>
                  <a:txBody>
                    <a:bodyPr/>
                    <a:lstStyle/>
                    <a:p>
                      <a:r>
                        <a:rPr lang="en-US" sz="1000" dirty="0">
                          <a:latin typeface="Century gothic"/>
                          <a:cs typeface="Century gothic"/>
                        </a:rPr>
                        <a:t>Skin Type</a:t>
                      </a:r>
                    </a:p>
                  </a:txBody>
                  <a:tcPr>
                    <a:solidFill>
                      <a:srgbClr val="7F7F7F"/>
                    </a:solidFill>
                  </a:tcPr>
                </a:tc>
                <a:tc>
                  <a:txBody>
                    <a:bodyPr/>
                    <a:lstStyle/>
                    <a:p>
                      <a:r>
                        <a:rPr lang="en-US" sz="1000" dirty="0">
                          <a:latin typeface="Century gothic"/>
                          <a:cs typeface="Century gothic"/>
                        </a:rPr>
                        <a:t>Benefits</a:t>
                      </a:r>
                    </a:p>
                  </a:txBody>
                  <a:tcPr>
                    <a:solidFill>
                      <a:schemeClr val="tx1">
                        <a:lumMod val="50000"/>
                        <a:lumOff val="50000"/>
                      </a:schemeClr>
                    </a:solidFill>
                  </a:tcPr>
                </a:tc>
                <a:extLst>
                  <a:ext uri="{0D108BD9-81ED-4DB2-BD59-A6C34878D82A}">
                    <a16:rowId xmlns:a16="http://schemas.microsoft.com/office/drawing/2014/main" val="10000"/>
                  </a:ext>
                </a:extLst>
              </a:tr>
              <a:tr h="370840">
                <a:tc>
                  <a:txBody>
                    <a:bodyPr/>
                    <a:lstStyle/>
                    <a:p>
                      <a:r>
                        <a:rPr lang="en-US" sz="1000" dirty="0">
                          <a:latin typeface="Century gothic"/>
                          <a:cs typeface="Century gothic"/>
                        </a:rPr>
                        <a:t>Cellular Laboratories</a:t>
                      </a:r>
                      <a:r>
                        <a:rPr lang="en-US" sz="1000" baseline="30000" dirty="0">
                          <a:latin typeface="Century gothic"/>
                          <a:cs typeface="Century gothic"/>
                        </a:rPr>
                        <a:t>®</a:t>
                      </a:r>
                    </a:p>
                  </a:txBody>
                  <a:tcPr>
                    <a:solidFill>
                      <a:schemeClr val="bg1">
                        <a:lumMod val="85000"/>
                      </a:schemeClr>
                    </a:solidFill>
                  </a:tcPr>
                </a:tc>
                <a:tc>
                  <a:txBody>
                    <a:bodyPr/>
                    <a:lstStyle/>
                    <a:p>
                      <a:r>
                        <a:rPr lang="en-US" sz="1000" dirty="0">
                          <a:latin typeface="Century gothic"/>
                          <a:cs typeface="Century gothic"/>
                        </a:rPr>
                        <a:t>Dry,</a:t>
                      </a:r>
                      <a:r>
                        <a:rPr lang="en-US" sz="1000" baseline="0" dirty="0">
                          <a:latin typeface="Century gothic"/>
                          <a:cs typeface="Century gothic"/>
                        </a:rPr>
                        <a:t> Mature</a:t>
                      </a:r>
                      <a:endParaRPr lang="en-US" sz="1000" dirty="0">
                        <a:latin typeface="Century gothic"/>
                        <a:cs typeface="Century gothic"/>
                      </a:endParaRPr>
                    </a:p>
                  </a:txBody>
                  <a:tcPr>
                    <a:solidFill>
                      <a:srgbClr val="D9D9D9"/>
                    </a:solidFill>
                  </a:tcPr>
                </a:tc>
                <a:tc>
                  <a:txBody>
                    <a:bodyPr/>
                    <a:lstStyle/>
                    <a:p>
                      <a:r>
                        <a:rPr lang="en-US" sz="1000" dirty="0">
                          <a:latin typeface="Century gothic"/>
                          <a:cs typeface="Century gothic"/>
                        </a:rPr>
                        <a:t>Scientifically engineered with award winning ingredients to </a:t>
                      </a:r>
                      <a:r>
                        <a:rPr lang="en-US" sz="1000" dirty="0" err="1">
                          <a:latin typeface="Century gothic"/>
                          <a:cs typeface="Century gothic"/>
                        </a:rPr>
                        <a:t>minimise</a:t>
                      </a:r>
                      <a:r>
                        <a:rPr lang="en-US" sz="1000" dirty="0">
                          <a:latin typeface="Century gothic"/>
                          <a:cs typeface="Century gothic"/>
                        </a:rPr>
                        <a:t> appearance of lines and wrinkles, protect the skin and support the skin on a cellular level.</a:t>
                      </a:r>
                    </a:p>
                  </a:txBody>
                  <a:tcPr>
                    <a:solidFill>
                      <a:srgbClr val="D9D9D9"/>
                    </a:solidFill>
                  </a:tcPr>
                </a:tc>
                <a:extLst>
                  <a:ext uri="{0D108BD9-81ED-4DB2-BD59-A6C34878D82A}">
                    <a16:rowId xmlns:a16="http://schemas.microsoft.com/office/drawing/2014/main" val="10001"/>
                  </a:ext>
                </a:extLst>
              </a:tr>
              <a:tr h="370840">
                <a:tc>
                  <a:txBody>
                    <a:bodyPr/>
                    <a:lstStyle/>
                    <a:p>
                      <a:r>
                        <a:rPr lang="en-US" sz="1000" dirty="0">
                          <a:latin typeface="Century gothic"/>
                          <a:cs typeface="Century gothic"/>
                        </a:rPr>
                        <a:t>Lumi</a:t>
                      </a:r>
                      <a:r>
                        <a:rPr lang="en-US" sz="1000" b="0" dirty="0">
                          <a:latin typeface="Century gothic"/>
                          <a:cs typeface="Century gothic"/>
                        </a:rPr>
                        <a:t>è</a:t>
                      </a:r>
                      <a:r>
                        <a:rPr lang="en-US" sz="1000" dirty="0">
                          <a:latin typeface="Century gothic"/>
                          <a:cs typeface="Century gothic"/>
                        </a:rPr>
                        <a:t>re de Vie®</a:t>
                      </a:r>
                    </a:p>
                  </a:txBody>
                  <a:tcPr>
                    <a:solidFill>
                      <a:schemeClr val="bg1">
                        <a:lumMod val="95000"/>
                      </a:schemeClr>
                    </a:solidFill>
                  </a:tcPr>
                </a:tc>
                <a:tc>
                  <a:txBody>
                    <a:bodyPr/>
                    <a:lstStyle/>
                    <a:p>
                      <a:r>
                        <a:rPr lang="en-US" sz="1000" dirty="0">
                          <a:latin typeface="Century gothic"/>
                          <a:cs typeface="Century gothic"/>
                        </a:rPr>
                        <a:t>All Skin Types,</a:t>
                      </a:r>
                      <a:r>
                        <a:rPr lang="en-US" sz="1000" baseline="0" dirty="0">
                          <a:latin typeface="Century gothic"/>
                          <a:cs typeface="Century gothic"/>
                        </a:rPr>
                        <a:t> esp. suited for anti-aging</a:t>
                      </a:r>
                      <a:endParaRPr lang="en-US" sz="1000" dirty="0">
                        <a:latin typeface="Century gothic"/>
                        <a:cs typeface="Century gothic"/>
                      </a:endParaRPr>
                    </a:p>
                  </a:txBody>
                  <a:tcPr>
                    <a:solidFill>
                      <a:srgbClr val="F2F2F2"/>
                    </a:solidFill>
                  </a:tcPr>
                </a:tc>
                <a:tc>
                  <a:txBody>
                    <a:bodyPr/>
                    <a:lstStyle/>
                    <a:p>
                      <a:r>
                        <a:rPr lang="en-US" sz="1000" dirty="0">
                          <a:latin typeface="Century gothic"/>
                          <a:cs typeface="Century gothic"/>
                        </a:rPr>
                        <a:t>Uses the</a:t>
                      </a:r>
                      <a:r>
                        <a:rPr lang="en-US" sz="1000" baseline="0" dirty="0">
                          <a:latin typeface="Century gothic"/>
                          <a:cs typeface="Century gothic"/>
                        </a:rPr>
                        <a:t> highest quality natural ingredients and powerful formulas that help to heal, soothe, </a:t>
                      </a:r>
                      <a:r>
                        <a:rPr lang="en-US" sz="1000" baseline="0" dirty="0" err="1">
                          <a:latin typeface="Century gothic"/>
                          <a:cs typeface="Century gothic"/>
                        </a:rPr>
                        <a:t>moisturise</a:t>
                      </a:r>
                      <a:r>
                        <a:rPr lang="en-US" sz="1000" baseline="0" dirty="0">
                          <a:latin typeface="Century gothic"/>
                          <a:cs typeface="Century gothic"/>
                        </a:rPr>
                        <a:t> and protect the skin.</a:t>
                      </a:r>
                      <a:endParaRPr lang="en-US" sz="1000" dirty="0">
                        <a:latin typeface="Century gothic"/>
                        <a:cs typeface="Century gothic"/>
                      </a:endParaRPr>
                    </a:p>
                  </a:txBody>
                  <a:tcPr>
                    <a:solidFill>
                      <a:srgbClr val="F2F2F2"/>
                    </a:solidFill>
                  </a:tcPr>
                </a:tc>
                <a:extLst>
                  <a:ext uri="{0D108BD9-81ED-4DB2-BD59-A6C34878D82A}">
                    <a16:rowId xmlns:a16="http://schemas.microsoft.com/office/drawing/2014/main" val="10002"/>
                  </a:ext>
                </a:extLst>
              </a:tr>
              <a:tr h="370840">
                <a:tc>
                  <a:txBody>
                    <a:bodyPr/>
                    <a:lstStyle/>
                    <a:p>
                      <a:r>
                        <a:rPr lang="en-US" sz="1000" dirty="0" err="1">
                          <a:latin typeface="Century gothic"/>
                          <a:cs typeface="Century gothic"/>
                        </a:rPr>
                        <a:t>Skintelligence</a:t>
                      </a:r>
                      <a:r>
                        <a:rPr lang="en-US" sz="1000" dirty="0">
                          <a:latin typeface="Century gothic"/>
                          <a:cs typeface="Century gothic"/>
                        </a:rPr>
                        <a:t>®</a:t>
                      </a:r>
                    </a:p>
                  </a:txBody>
                  <a:tcPr>
                    <a:solidFill>
                      <a:srgbClr val="F2F2F2"/>
                    </a:solidFill>
                  </a:tcPr>
                </a:tc>
                <a:tc>
                  <a:txBody>
                    <a:bodyPr/>
                    <a:lstStyle/>
                    <a:p>
                      <a:r>
                        <a:rPr lang="en-US" sz="1000" dirty="0">
                          <a:latin typeface="Century gothic"/>
                          <a:cs typeface="Century gothic"/>
                        </a:rPr>
                        <a:t>All Skin Types, esp. sensitive skins</a:t>
                      </a:r>
                    </a:p>
                  </a:txBody>
                  <a:tcPr>
                    <a:solidFill>
                      <a:srgbClr val="F2F2F2"/>
                    </a:solidFill>
                  </a:tcPr>
                </a:tc>
                <a:tc>
                  <a:txBody>
                    <a:bodyPr/>
                    <a:lstStyle/>
                    <a:p>
                      <a:r>
                        <a:rPr lang="en-US" sz="1000" dirty="0">
                          <a:latin typeface="Century gothic"/>
                          <a:cs typeface="Century gothic"/>
                        </a:rPr>
                        <a:t>Simple and effective products, designed for both men and women of all ages. Helps</a:t>
                      </a:r>
                      <a:r>
                        <a:rPr lang="en-US" sz="1000" baseline="0" dirty="0">
                          <a:latin typeface="Century gothic"/>
                          <a:cs typeface="Century gothic"/>
                        </a:rPr>
                        <a:t> to balance and maintain the health of skin.</a:t>
                      </a:r>
                      <a:endParaRPr lang="en-US" sz="1000" dirty="0">
                        <a:latin typeface="Century gothic"/>
                        <a:cs typeface="Century gothic"/>
                      </a:endParaRPr>
                    </a:p>
                  </a:txBody>
                  <a:tcPr>
                    <a:solidFill>
                      <a:srgbClr val="F2F2F2"/>
                    </a:solidFill>
                  </a:tcPr>
                </a:tc>
                <a:extLst>
                  <a:ext uri="{0D108BD9-81ED-4DB2-BD59-A6C34878D82A}">
                    <a16:rowId xmlns:a16="http://schemas.microsoft.com/office/drawing/2014/main" val="10004"/>
                  </a:ext>
                </a:extLst>
              </a:tr>
            </a:tbl>
          </a:graphicData>
        </a:graphic>
      </p:graphicFrame>
      <p:sp>
        <p:nvSpPr>
          <p:cNvPr id="4" name="Title 1"/>
          <p:cNvSpPr txBox="1">
            <a:spLocks/>
          </p:cNvSpPr>
          <p:nvPr/>
        </p:nvSpPr>
        <p:spPr>
          <a:xfrm>
            <a:off x="0" y="206375"/>
            <a:ext cx="9144000"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dirty="0" err="1">
                <a:latin typeface="Century Gothic" panose="020B0502020202020204" pitchFamily="34" charset="0"/>
              </a:rPr>
              <a:t>Customised</a:t>
            </a:r>
            <a:r>
              <a:rPr lang="en-US" dirty="0">
                <a:latin typeface="Century Gothic" panose="020B0502020202020204" pitchFamily="34" charset="0"/>
              </a:rPr>
              <a:t> Solutions</a:t>
            </a:r>
          </a:p>
          <a:p>
            <a:r>
              <a:rPr lang="en-US" sz="2000" dirty="0">
                <a:solidFill>
                  <a:srgbClr val="BFBFBF"/>
                </a:solidFill>
                <a:latin typeface="Century Gothic" panose="020B0502020202020204" pitchFamily="34" charset="0"/>
              </a:rPr>
              <a:t>Skin Care Systems</a:t>
            </a:r>
          </a:p>
        </p:txBody>
      </p:sp>
    </p:spTree>
    <p:extLst>
      <p:ext uri="{BB962C8B-B14F-4D97-AF65-F5344CB8AC3E}">
        <p14:creationId xmlns:p14="http://schemas.microsoft.com/office/powerpoint/2010/main" val="310195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Century Gothic" panose="020B0502020202020204" pitchFamily="34" charset="0"/>
              </a:rPr>
              <a:t>Customised</a:t>
            </a:r>
            <a:r>
              <a:rPr lang="en-US" dirty="0">
                <a:latin typeface="Century Gothic" panose="020B0502020202020204" pitchFamily="34" charset="0"/>
              </a:rPr>
              <a:t> Solutions</a:t>
            </a:r>
            <a:endParaRPr lang="en-US" dirty="0"/>
          </a:p>
        </p:txBody>
      </p:sp>
      <p:sp>
        <p:nvSpPr>
          <p:cNvPr id="3" name="Content Placeholder 2"/>
          <p:cNvSpPr>
            <a:spLocks noGrp="1"/>
          </p:cNvSpPr>
          <p:nvPr>
            <p:ph idx="1"/>
          </p:nvPr>
        </p:nvSpPr>
        <p:spPr>
          <a:xfrm>
            <a:off x="381000" y="1352550"/>
            <a:ext cx="8229600" cy="2862611"/>
          </a:xfrm>
        </p:spPr>
        <p:txBody>
          <a:bodyPr>
            <a:noAutofit/>
          </a:bodyPr>
          <a:lstStyle/>
          <a:p>
            <a:r>
              <a:rPr lang="en-US" sz="1800" dirty="0" err="1">
                <a:latin typeface="Century Gothic" panose="020B0502020202020204" pitchFamily="34" charset="0"/>
              </a:rPr>
              <a:t>Customise</a:t>
            </a:r>
            <a:r>
              <a:rPr lang="en-US" sz="1800" dirty="0">
                <a:latin typeface="Century Gothic" panose="020B0502020202020204" pitchFamily="34" charset="0"/>
              </a:rPr>
              <a:t> a program for your customer that is within their reach and consider each individual’s unique circumst­ances. </a:t>
            </a:r>
          </a:p>
          <a:p>
            <a:endParaRPr lang="en-US" sz="1800" dirty="0">
              <a:latin typeface="Century Gothic" panose="020B0502020202020204" pitchFamily="34" charset="0"/>
            </a:endParaRPr>
          </a:p>
          <a:p>
            <a:r>
              <a:rPr lang="en-US" sz="1800" dirty="0">
                <a:latin typeface="Century Gothic" panose="020B0502020202020204" pitchFamily="34" charset="0"/>
              </a:rPr>
              <a:t>Unlike department stores, you can deliver </a:t>
            </a:r>
            <a:r>
              <a:rPr lang="en-US" sz="1800" dirty="0" err="1">
                <a:latin typeface="Century Gothic" panose="020B0502020202020204" pitchFamily="34" charset="0"/>
              </a:rPr>
              <a:t>personalised</a:t>
            </a:r>
            <a:r>
              <a:rPr lang="en-US" sz="1800" dirty="0">
                <a:latin typeface="Century Gothic" panose="020B0502020202020204" pitchFamily="34" charset="0"/>
              </a:rPr>
              <a:t> service and recommend a targeted program based on </a:t>
            </a:r>
          </a:p>
          <a:p>
            <a:pPr lvl="1"/>
            <a:r>
              <a:rPr lang="en-US" sz="1400" dirty="0">
                <a:latin typeface="Century Gothic" panose="020B0502020202020204" pitchFamily="34" charset="0"/>
              </a:rPr>
              <a:t>skin type, lifestyle, customer background and ethnicity. </a:t>
            </a:r>
          </a:p>
          <a:p>
            <a:endParaRPr lang="en-US" sz="1800" dirty="0">
              <a:latin typeface="Century Gothic" panose="020B0502020202020204" pitchFamily="34" charset="0"/>
            </a:endParaRPr>
          </a:p>
          <a:p>
            <a:r>
              <a:rPr lang="en-US" sz="1800" dirty="0">
                <a:latin typeface="Century Gothic" panose="020B0502020202020204" pitchFamily="34" charset="0"/>
              </a:rPr>
              <a:t>Take everything into consideration and advise customers that they can expect to see the look of their skin improve.</a:t>
            </a:r>
          </a:p>
          <a:p>
            <a:endParaRPr lang="en-US" sz="1800" dirty="0"/>
          </a:p>
        </p:txBody>
      </p:sp>
    </p:spTree>
    <p:extLst>
      <p:ext uri="{BB962C8B-B14F-4D97-AF65-F5344CB8AC3E}">
        <p14:creationId xmlns:p14="http://schemas.microsoft.com/office/powerpoint/2010/main" val="406949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B493D6-2316-4F49-926F-28BF00DB2215}"/>
              </a:ext>
            </a:extLst>
          </p:cNvPr>
          <p:cNvPicPr>
            <a:picLocks noChangeAspect="1"/>
          </p:cNvPicPr>
          <p:nvPr/>
        </p:nvPicPr>
        <p:blipFill rotWithShape="1">
          <a:blip r:embed="rId2">
            <a:extLst>
              <a:ext uri="{28A0092B-C50C-407E-A947-70E740481C1C}">
                <a14:useLocalDpi xmlns:a14="http://schemas.microsoft.com/office/drawing/2010/main" val="0"/>
              </a:ext>
            </a:extLst>
          </a:blip>
          <a:srcRect r="-2" b="13252"/>
          <a:stretch/>
        </p:blipFill>
        <p:spPr>
          <a:xfrm>
            <a:off x="4400550" y="0"/>
            <a:ext cx="4743450" cy="5143490"/>
          </a:xfrm>
          <a:prstGeom prst="rect">
            <a:avLst/>
          </a:prstGeom>
        </p:spPr>
      </p:pic>
      <p:pic>
        <p:nvPicPr>
          <p:cNvPr id="17" name="Picture 14">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2" name="Title 1"/>
          <p:cNvSpPr>
            <a:spLocks noGrp="1"/>
          </p:cNvSpPr>
          <p:nvPr>
            <p:ph type="title" idx="4294967295"/>
          </p:nvPr>
        </p:nvSpPr>
        <p:spPr>
          <a:xfrm>
            <a:off x="628650" y="3420685"/>
            <a:ext cx="3651884" cy="994172"/>
          </a:xfrm>
        </p:spPr>
        <p:txBody>
          <a:bodyPr vert="horz" lIns="91440" tIns="45720" rIns="91440" bIns="45720" rtlCol="0" anchor="ctr">
            <a:normAutofit/>
          </a:bodyPr>
          <a:lstStyle/>
          <a:p>
            <a:pPr algn="l" defTabSz="914400">
              <a:lnSpc>
                <a:spcPct val="90000"/>
              </a:lnSpc>
            </a:pPr>
            <a:r>
              <a:rPr lang="en-US" sz="3400">
                <a:solidFill>
                  <a:srgbClr val="000000"/>
                </a:solidFill>
                <a:latin typeface="+mj-lt"/>
                <a:cs typeface="+mj-cs"/>
              </a:rPr>
              <a:t>Correct Application</a:t>
            </a:r>
          </a:p>
        </p:txBody>
      </p:sp>
      <p:sp>
        <p:nvSpPr>
          <p:cNvPr id="3" name="Content Placeholder 2"/>
          <p:cNvSpPr>
            <a:spLocks noGrp="1"/>
          </p:cNvSpPr>
          <p:nvPr>
            <p:ph idx="4294967295"/>
          </p:nvPr>
        </p:nvSpPr>
        <p:spPr>
          <a:xfrm>
            <a:off x="628650" y="1036623"/>
            <a:ext cx="3651885" cy="2285960"/>
          </a:xfrm>
        </p:spPr>
        <p:txBody>
          <a:bodyPr vert="horz" lIns="91440" tIns="45720" rIns="91440" bIns="45720" rtlCol="0" anchor="b">
            <a:normAutofit/>
          </a:bodyPr>
          <a:lstStyle/>
          <a:p>
            <a:pPr indent="-228600" defTabSz="914400">
              <a:lnSpc>
                <a:spcPct val="90000"/>
              </a:lnSpc>
              <a:spcBef>
                <a:spcPts val="400"/>
              </a:spcBef>
              <a:buFont typeface="Arial" panose="020B0604020202020204" pitchFamily="34" charset="0"/>
              <a:buChar char="•"/>
              <a:defRPr sz="1800">
                <a:solidFill>
                  <a:srgbClr val="000000"/>
                </a:solidFill>
              </a:defRPr>
            </a:pPr>
            <a:r>
              <a:rPr lang="en-US" sz="1400" b="1" dirty="0">
                <a:solidFill>
                  <a:srgbClr val="000000"/>
                </a:solidFill>
                <a:latin typeface="+mn-lt"/>
                <a:cs typeface="+mn-cs"/>
              </a:rPr>
              <a:t>Step One</a:t>
            </a:r>
          </a:p>
          <a:p>
            <a:pPr lvl="1" indent="-228600" defTabSz="914400">
              <a:lnSpc>
                <a:spcPct val="90000"/>
              </a:lnSpc>
              <a:spcBef>
                <a:spcPts val="400"/>
              </a:spcBef>
              <a:buFont typeface="Arial" panose="020B0604020202020204" pitchFamily="34" charset="0"/>
              <a:buChar char="•"/>
              <a:defRPr sz="1800">
                <a:solidFill>
                  <a:srgbClr val="000000"/>
                </a:solidFill>
              </a:defRPr>
            </a:pPr>
            <a:r>
              <a:rPr lang="en-US" sz="1400" dirty="0">
                <a:solidFill>
                  <a:srgbClr val="000000"/>
                </a:solidFill>
                <a:latin typeface="+mn-lt"/>
                <a:cs typeface="+mn-cs"/>
              </a:rPr>
              <a:t>Cleanse </a:t>
            </a:r>
          </a:p>
          <a:p>
            <a:pPr indent="-228600" defTabSz="914400">
              <a:lnSpc>
                <a:spcPct val="90000"/>
              </a:lnSpc>
              <a:spcBef>
                <a:spcPts val="400"/>
              </a:spcBef>
              <a:buFont typeface="Arial" panose="020B0604020202020204" pitchFamily="34" charset="0"/>
              <a:buChar char="•"/>
              <a:defRPr sz="1800">
                <a:solidFill>
                  <a:srgbClr val="000000"/>
                </a:solidFill>
              </a:defRPr>
            </a:pPr>
            <a:r>
              <a:rPr lang="en-US" sz="1400" b="1" dirty="0">
                <a:solidFill>
                  <a:srgbClr val="000000"/>
                </a:solidFill>
                <a:latin typeface="+mn-lt"/>
                <a:cs typeface="+mn-cs"/>
              </a:rPr>
              <a:t>Step Two</a:t>
            </a:r>
          </a:p>
          <a:p>
            <a:pPr lvl="1" indent="-228600" defTabSz="914400">
              <a:lnSpc>
                <a:spcPct val="90000"/>
              </a:lnSpc>
              <a:spcBef>
                <a:spcPts val="400"/>
              </a:spcBef>
              <a:buFont typeface="Arial" panose="020B0604020202020204" pitchFamily="34" charset="0"/>
              <a:buChar char="•"/>
              <a:defRPr sz="1800">
                <a:solidFill>
                  <a:srgbClr val="000000"/>
                </a:solidFill>
              </a:defRPr>
            </a:pPr>
            <a:r>
              <a:rPr lang="en-US" sz="1400" dirty="0">
                <a:solidFill>
                  <a:srgbClr val="000000"/>
                </a:solidFill>
                <a:latin typeface="+mn-lt"/>
                <a:cs typeface="+mn-cs"/>
              </a:rPr>
              <a:t>Tone and </a:t>
            </a:r>
            <a:r>
              <a:rPr lang="en-US" sz="1400" dirty="0" err="1">
                <a:solidFill>
                  <a:srgbClr val="000000"/>
                </a:solidFill>
                <a:latin typeface="+mn-lt"/>
                <a:cs typeface="+mn-cs"/>
              </a:rPr>
              <a:t>Normalise</a:t>
            </a:r>
            <a:endParaRPr lang="en-US" sz="1400" dirty="0">
              <a:solidFill>
                <a:srgbClr val="000000"/>
              </a:solidFill>
              <a:latin typeface="+mn-lt"/>
              <a:cs typeface="+mn-cs"/>
            </a:endParaRPr>
          </a:p>
          <a:p>
            <a:pPr indent="-228600" defTabSz="914400">
              <a:lnSpc>
                <a:spcPct val="90000"/>
              </a:lnSpc>
              <a:spcBef>
                <a:spcPts val="400"/>
              </a:spcBef>
              <a:buFont typeface="Arial" panose="020B0604020202020204" pitchFamily="34" charset="0"/>
              <a:buChar char="•"/>
              <a:defRPr sz="1800">
                <a:solidFill>
                  <a:srgbClr val="000000"/>
                </a:solidFill>
              </a:defRPr>
            </a:pPr>
            <a:r>
              <a:rPr lang="en-US" sz="1400" b="1" dirty="0">
                <a:solidFill>
                  <a:srgbClr val="000000"/>
                </a:solidFill>
                <a:latin typeface="+mn-lt"/>
                <a:cs typeface="+mn-cs"/>
              </a:rPr>
              <a:t>Step Three</a:t>
            </a:r>
          </a:p>
          <a:p>
            <a:pPr lvl="1" indent="-228600" defTabSz="914400">
              <a:lnSpc>
                <a:spcPct val="90000"/>
              </a:lnSpc>
              <a:spcBef>
                <a:spcPts val="400"/>
              </a:spcBef>
              <a:buFont typeface="Arial" panose="020B0604020202020204" pitchFamily="34" charset="0"/>
              <a:buChar char="•"/>
              <a:defRPr sz="1800">
                <a:solidFill>
                  <a:srgbClr val="000000"/>
                </a:solidFill>
              </a:defRPr>
            </a:pPr>
            <a:r>
              <a:rPr lang="en-US" sz="1400" dirty="0">
                <a:solidFill>
                  <a:srgbClr val="000000"/>
                </a:solidFill>
                <a:latin typeface="+mn-lt"/>
                <a:cs typeface="+mn-cs"/>
              </a:rPr>
              <a:t>Exfoliation (1-3 times a week)</a:t>
            </a:r>
          </a:p>
          <a:p>
            <a:pPr lvl="1" indent="-228600" defTabSz="914400">
              <a:lnSpc>
                <a:spcPct val="90000"/>
              </a:lnSpc>
              <a:spcBef>
                <a:spcPts val="400"/>
              </a:spcBef>
              <a:buFont typeface="Arial" panose="020B0604020202020204" pitchFamily="34" charset="0"/>
              <a:buChar char="•"/>
              <a:defRPr sz="1800">
                <a:solidFill>
                  <a:srgbClr val="000000"/>
                </a:solidFill>
              </a:defRPr>
            </a:pPr>
            <a:r>
              <a:rPr lang="en-US" sz="1400" dirty="0">
                <a:solidFill>
                  <a:srgbClr val="000000"/>
                </a:solidFill>
                <a:latin typeface="+mn-lt"/>
                <a:cs typeface="+mn-cs"/>
              </a:rPr>
              <a:t>Treat and Special Care</a:t>
            </a:r>
          </a:p>
          <a:p>
            <a:pPr indent="-228600" defTabSz="914400">
              <a:lnSpc>
                <a:spcPct val="90000"/>
              </a:lnSpc>
              <a:spcBef>
                <a:spcPts val="400"/>
              </a:spcBef>
              <a:buFont typeface="Arial" panose="020B0604020202020204" pitchFamily="34" charset="0"/>
              <a:buChar char="•"/>
              <a:defRPr sz="1800">
                <a:solidFill>
                  <a:srgbClr val="000000"/>
                </a:solidFill>
              </a:defRPr>
            </a:pPr>
            <a:r>
              <a:rPr lang="en-US" sz="1400" b="1" dirty="0">
                <a:solidFill>
                  <a:srgbClr val="000000"/>
                </a:solidFill>
                <a:latin typeface="+mn-lt"/>
                <a:cs typeface="+mn-cs"/>
              </a:rPr>
              <a:t>Step Four</a:t>
            </a:r>
          </a:p>
          <a:p>
            <a:pPr lvl="1" indent="-228600" defTabSz="914400">
              <a:lnSpc>
                <a:spcPct val="90000"/>
              </a:lnSpc>
              <a:spcBef>
                <a:spcPts val="400"/>
              </a:spcBef>
              <a:buFont typeface="Arial" panose="020B0604020202020204" pitchFamily="34" charset="0"/>
              <a:buChar char="•"/>
              <a:defRPr sz="1800">
                <a:solidFill>
                  <a:srgbClr val="000000"/>
                </a:solidFill>
              </a:defRPr>
            </a:pPr>
            <a:r>
              <a:rPr lang="en-US" sz="1400" dirty="0" err="1">
                <a:solidFill>
                  <a:srgbClr val="000000"/>
                </a:solidFill>
                <a:latin typeface="+mn-lt"/>
                <a:cs typeface="+mn-cs"/>
              </a:rPr>
              <a:t>Moisturise</a:t>
            </a:r>
            <a:r>
              <a:rPr lang="en-US" sz="1400" dirty="0">
                <a:solidFill>
                  <a:srgbClr val="000000"/>
                </a:solidFill>
                <a:latin typeface="+mn-lt"/>
                <a:cs typeface="+mn-cs"/>
              </a:rPr>
              <a:t> and Protect</a:t>
            </a:r>
          </a:p>
          <a:p>
            <a:pPr indent="-228600" defTabSz="914400">
              <a:lnSpc>
                <a:spcPct val="90000"/>
              </a:lnSpc>
              <a:buFont typeface="Arial" panose="020B0604020202020204" pitchFamily="34" charset="0"/>
              <a:buChar char="•"/>
            </a:pPr>
            <a:endParaRPr lang="en-US" sz="1400" dirty="0">
              <a:solidFill>
                <a:srgbClr val="000000"/>
              </a:solidFill>
              <a:latin typeface="+mn-lt"/>
              <a:cs typeface="+mn-cs"/>
            </a:endParaRPr>
          </a:p>
        </p:txBody>
      </p:sp>
    </p:spTree>
    <p:extLst>
      <p:ext uri="{BB962C8B-B14F-4D97-AF65-F5344CB8AC3E}">
        <p14:creationId xmlns:p14="http://schemas.microsoft.com/office/powerpoint/2010/main" val="381944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ouple of people posing for the camera&#10;&#10;Description automatically generated">
            <a:extLst>
              <a:ext uri="{FF2B5EF4-FFF2-40B4-BE49-F238E27FC236}">
                <a16:creationId xmlns:a16="http://schemas.microsoft.com/office/drawing/2014/main" id="{8C968BB3-8464-364B-B8D5-1F814AC27F7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211" b="26791"/>
          <a:stretch/>
        </p:blipFill>
        <p:spPr>
          <a:xfrm>
            <a:off x="20" y="10"/>
            <a:ext cx="9143980" cy="3500193"/>
          </a:xfrm>
          <a:prstGeom prst="rect">
            <a:avLst/>
          </a:prstGeom>
        </p:spPr>
      </p:pic>
      <p:sp>
        <p:nvSpPr>
          <p:cNvPr id="5" name="TextBox 4">
            <a:extLst>
              <a:ext uri="{FF2B5EF4-FFF2-40B4-BE49-F238E27FC236}">
                <a16:creationId xmlns:a16="http://schemas.microsoft.com/office/drawing/2014/main" id="{94AD51B7-E316-3A43-8A9B-F2FA3C53EFF1}"/>
              </a:ext>
            </a:extLst>
          </p:cNvPr>
          <p:cNvSpPr txBox="1"/>
          <p:nvPr/>
        </p:nvSpPr>
        <p:spPr>
          <a:xfrm>
            <a:off x="3210152" y="4857750"/>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a:ea typeface="+mn-ea"/>
                <a:cs typeface="+mn-cs"/>
                <a:hlinkClick r:id="rId3" tooltip="http://porcelainfacespa.com/blog/skin-care-for-your-skin-ton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Calibri"/>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Calibri"/>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Title 1">
            <a:extLst>
              <a:ext uri="{FF2B5EF4-FFF2-40B4-BE49-F238E27FC236}">
                <a16:creationId xmlns:a16="http://schemas.microsoft.com/office/drawing/2014/main" id="{B731FB2D-6EAD-CF4D-8A1B-0A631EEB1785}"/>
              </a:ext>
            </a:extLst>
          </p:cNvPr>
          <p:cNvSpPr txBox="1">
            <a:spLocks/>
          </p:cNvSpPr>
          <p:nvPr/>
        </p:nvSpPr>
        <p:spPr>
          <a:xfrm>
            <a:off x="685800" y="3459427"/>
            <a:ext cx="7772400" cy="102155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86754D"/>
                </a:solidFill>
                <a:effectLst/>
                <a:uLnTx/>
                <a:uFillTx/>
                <a:latin typeface="Century Gothic"/>
                <a:ea typeface="+mj-ea"/>
              </a:rPr>
              <a:t>Skin Pigmentation</a:t>
            </a:r>
          </a:p>
        </p:txBody>
      </p:sp>
    </p:spTree>
    <p:extLst>
      <p:ext uri="{BB962C8B-B14F-4D97-AF65-F5344CB8AC3E}">
        <p14:creationId xmlns:p14="http://schemas.microsoft.com/office/powerpoint/2010/main" val="147186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3BF2-8425-1D47-86F5-BC15DFE91A9E}"/>
              </a:ext>
            </a:extLst>
          </p:cNvPr>
          <p:cNvSpPr>
            <a:spLocks noGrp="1"/>
          </p:cNvSpPr>
          <p:nvPr>
            <p:ph type="title"/>
          </p:nvPr>
        </p:nvSpPr>
        <p:spPr>
          <a:xfrm>
            <a:off x="685800" y="3638550"/>
            <a:ext cx="7772400" cy="1021556"/>
          </a:xfrm>
        </p:spPr>
        <p:txBody>
          <a:bodyPr>
            <a:normAutofit/>
          </a:bodyPr>
          <a:lstStyle/>
          <a:p>
            <a:r>
              <a:rPr lang="en-US" dirty="0"/>
              <a:t>Skin Pigmentation</a:t>
            </a:r>
          </a:p>
        </p:txBody>
      </p:sp>
      <p:sp>
        <p:nvSpPr>
          <p:cNvPr id="3" name="Text Placeholder 2">
            <a:extLst>
              <a:ext uri="{FF2B5EF4-FFF2-40B4-BE49-F238E27FC236}">
                <a16:creationId xmlns:a16="http://schemas.microsoft.com/office/drawing/2014/main" id="{4A1EF483-476B-AD45-81F3-DE9456284AC8}"/>
              </a:ext>
            </a:extLst>
          </p:cNvPr>
          <p:cNvSpPr>
            <a:spLocks noGrp="1"/>
          </p:cNvSpPr>
          <p:nvPr>
            <p:ph type="body" idx="1"/>
          </p:nvPr>
        </p:nvSpPr>
        <p:spPr>
          <a:xfrm>
            <a:off x="676469" y="361950"/>
            <a:ext cx="7772400" cy="3505200"/>
          </a:xfrm>
        </p:spPr>
        <p:txBody>
          <a:bodyPr>
            <a:normAutofit/>
          </a:bodyPr>
          <a:lstStyle/>
          <a:p>
            <a:pPr marL="342900" indent="-342900">
              <a:buFont typeface="Arial" panose="020B0604020202020204" pitchFamily="34" charset="0"/>
              <a:buChar char="•"/>
            </a:pPr>
            <a:r>
              <a:rPr lang="en-US" sz="1400" dirty="0"/>
              <a:t>Pigmentation means </a:t>
            </a:r>
            <a:r>
              <a:rPr lang="en-US" sz="1400" dirty="0" err="1"/>
              <a:t>colouring</a:t>
            </a:r>
            <a:endParaRPr lang="en-US" sz="1400" dirty="0"/>
          </a:p>
          <a:p>
            <a:pPr marL="342900" indent="-342900">
              <a:buFont typeface="Arial" panose="020B0604020202020204" pitchFamily="34" charset="0"/>
              <a:buChar char="•"/>
            </a:pPr>
            <a:r>
              <a:rPr lang="en-US" sz="1400" dirty="0">
                <a:ea typeface="Century Gothic"/>
              </a:rPr>
              <a:t>Skin pigmentation disorders affect the colour of your skin.</a:t>
            </a:r>
          </a:p>
          <a:p>
            <a:pPr marL="342900" indent="-342900">
              <a:buFont typeface="Arial" panose="020B0604020202020204" pitchFamily="34" charset="0"/>
              <a:buChar char="•"/>
            </a:pPr>
            <a:r>
              <a:rPr lang="en-US" sz="1400" dirty="0">
                <a:ea typeface="Century Gothic"/>
              </a:rPr>
              <a:t>Your skin gets its colour from a pigment called melanin. </a:t>
            </a:r>
          </a:p>
          <a:p>
            <a:pPr marL="342900" indent="-342900">
              <a:buFont typeface="Arial" panose="020B0604020202020204" pitchFamily="34" charset="0"/>
              <a:buChar char="•"/>
            </a:pPr>
            <a:r>
              <a:rPr lang="en-US" sz="1400" dirty="0">
                <a:ea typeface="Century Gothic"/>
              </a:rPr>
              <a:t>Special cells in the skin make melanin. </a:t>
            </a:r>
          </a:p>
          <a:p>
            <a:pPr marL="342900" indent="-342900">
              <a:buFont typeface="Arial" panose="020B0604020202020204" pitchFamily="34" charset="0"/>
              <a:buChar char="•"/>
            </a:pPr>
            <a:r>
              <a:rPr lang="en-US" sz="1400" dirty="0">
                <a:ea typeface="Century Gothic"/>
              </a:rPr>
              <a:t>When these cells become damaged or unhealthy, it affects melanin production. </a:t>
            </a:r>
          </a:p>
          <a:p>
            <a:pPr marL="342900" indent="-342900">
              <a:buFont typeface="Arial" panose="020B0604020202020204" pitchFamily="34" charset="0"/>
              <a:buChar char="•"/>
            </a:pPr>
            <a:r>
              <a:rPr lang="en-US" sz="1400" dirty="0">
                <a:ea typeface="Century Gothic"/>
              </a:rPr>
              <a:t>If your body makes too much melanin, your skin gets darker. </a:t>
            </a:r>
          </a:p>
          <a:p>
            <a:pPr marL="342900" indent="-342900">
              <a:buFont typeface="Arial" panose="020B0604020202020204" pitchFamily="34" charset="0"/>
              <a:buChar char="•"/>
            </a:pPr>
            <a:r>
              <a:rPr lang="en-US" sz="1400" dirty="0">
                <a:ea typeface="Century Gothic"/>
              </a:rPr>
              <a:t>Pregnancy and sun exposure all can make your skin darker. </a:t>
            </a:r>
          </a:p>
          <a:p>
            <a:pPr marL="342900" indent="-342900">
              <a:buFont typeface="Arial" panose="020B0604020202020204" pitchFamily="34" charset="0"/>
              <a:buChar char="•"/>
            </a:pPr>
            <a:r>
              <a:rPr lang="en-US" sz="1400" dirty="0">
                <a:ea typeface="Century Gothic"/>
              </a:rPr>
              <a:t>If your body makes too little melanin, your skin gets lighter. </a:t>
            </a:r>
          </a:p>
          <a:p>
            <a:pPr marL="342900" indent="-342900">
              <a:buFont typeface="Arial" panose="020B0604020202020204" pitchFamily="34" charset="0"/>
              <a:buChar char="•"/>
            </a:pPr>
            <a:r>
              <a:rPr lang="en-US" sz="1400" dirty="0">
                <a:ea typeface="Century Gothic"/>
              </a:rPr>
              <a:t>Vitiligo</a:t>
            </a:r>
            <a:r>
              <a:rPr lang="en-US" sz="1400" dirty="0">
                <a:solidFill>
                  <a:srgbClr val="444444"/>
                </a:solidFill>
                <a:ea typeface="Century Gothic"/>
              </a:rPr>
              <a:t> </a:t>
            </a:r>
            <a:r>
              <a:rPr lang="en-US" sz="1400" dirty="0">
                <a:ea typeface="Century Gothic"/>
              </a:rPr>
              <a:t>is a condition that causes patches of light skin. </a:t>
            </a:r>
          </a:p>
          <a:p>
            <a:pPr marL="342900" indent="-342900">
              <a:buFont typeface="Arial" panose="020B0604020202020204" pitchFamily="34" charset="0"/>
              <a:buChar char="•"/>
            </a:pPr>
            <a:r>
              <a:rPr lang="en-US" sz="1400" dirty="0">
                <a:ea typeface="Century Gothic"/>
              </a:rPr>
              <a:t>Albinism is a genetic condition affecting a person's skin. </a:t>
            </a:r>
          </a:p>
          <a:p>
            <a:pPr marL="342900" indent="-342900">
              <a:buFont typeface="Arial" panose="020B0604020202020204" pitchFamily="34" charset="0"/>
              <a:buChar char="•"/>
            </a:pPr>
            <a:r>
              <a:rPr lang="en-US" sz="1400" dirty="0">
                <a:ea typeface="Century Gothic"/>
              </a:rPr>
              <a:t>Infections, blisters and burns can also cause lighter skin.</a:t>
            </a:r>
          </a:p>
          <a:p>
            <a:pPr marL="342900" indent="-342900">
              <a:buFont typeface="Arial" panose="020B0604020202020204" pitchFamily="34" charset="0"/>
              <a:buChar char="•"/>
            </a:pPr>
            <a:endParaRPr lang="en-US" sz="1400" dirty="0"/>
          </a:p>
        </p:txBody>
      </p:sp>
    </p:spTree>
    <p:extLst>
      <p:ext uri="{BB962C8B-B14F-4D97-AF65-F5344CB8AC3E}">
        <p14:creationId xmlns:p14="http://schemas.microsoft.com/office/powerpoint/2010/main" val="291208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AD51B7-E316-3A43-8A9B-F2FA3C53EFF1}"/>
              </a:ext>
            </a:extLst>
          </p:cNvPr>
          <p:cNvSpPr txBox="1"/>
          <p:nvPr/>
        </p:nvSpPr>
        <p:spPr>
          <a:xfrm>
            <a:off x="3210152" y="4857750"/>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2" tooltip="http://porcelainfacespa.com/blog/skin-care-for-your-skin-ton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3"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
        <p:nvSpPr>
          <p:cNvPr id="15" name="Title 1">
            <a:extLst>
              <a:ext uri="{FF2B5EF4-FFF2-40B4-BE49-F238E27FC236}">
                <a16:creationId xmlns:a16="http://schemas.microsoft.com/office/drawing/2014/main" id="{B731FB2D-6EAD-CF4D-8A1B-0A631EEB1785}"/>
              </a:ext>
            </a:extLst>
          </p:cNvPr>
          <p:cNvSpPr txBox="1">
            <a:spLocks/>
          </p:cNvSpPr>
          <p:nvPr/>
        </p:nvSpPr>
        <p:spPr>
          <a:xfrm>
            <a:off x="685800" y="3333750"/>
            <a:ext cx="7772400" cy="114723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sz="3200" dirty="0"/>
              <a:t>Skin Conditions &amp; Suggested Solutions</a:t>
            </a:r>
          </a:p>
          <a:p>
            <a:endParaRPr lang="en-US" sz="3200" dirty="0"/>
          </a:p>
        </p:txBody>
      </p:sp>
      <p:graphicFrame>
        <p:nvGraphicFramePr>
          <p:cNvPr id="2" name="Table 1">
            <a:extLst>
              <a:ext uri="{FF2B5EF4-FFF2-40B4-BE49-F238E27FC236}">
                <a16:creationId xmlns:a16="http://schemas.microsoft.com/office/drawing/2014/main" id="{A0237CB1-7815-1E43-86CA-7AA974443AEB}"/>
              </a:ext>
            </a:extLst>
          </p:cNvPr>
          <p:cNvGraphicFramePr>
            <a:graphicFrameLocks noGrp="1"/>
          </p:cNvGraphicFramePr>
          <p:nvPr>
            <p:extLst>
              <p:ext uri="{D42A27DB-BD31-4B8C-83A1-F6EECF244321}">
                <p14:modId xmlns:p14="http://schemas.microsoft.com/office/powerpoint/2010/main" val="4062417366"/>
              </p:ext>
            </p:extLst>
          </p:nvPr>
        </p:nvGraphicFramePr>
        <p:xfrm>
          <a:off x="1524000" y="755650"/>
          <a:ext cx="6096000" cy="2108200"/>
        </p:xfrm>
        <a:graphic>
          <a:graphicData uri="http://schemas.openxmlformats.org/drawingml/2006/table">
            <a:tbl>
              <a:tblPr firstRow="1" bandRow="1">
                <a:tableStyleId>{16D9F66E-5EB9-4882-86FB-DCBF35E3C3E4}</a:tableStyleId>
              </a:tblPr>
              <a:tblGrid>
                <a:gridCol w="3048000">
                  <a:extLst>
                    <a:ext uri="{9D8B030D-6E8A-4147-A177-3AD203B41FA5}">
                      <a16:colId xmlns:a16="http://schemas.microsoft.com/office/drawing/2014/main" val="462462478"/>
                    </a:ext>
                  </a:extLst>
                </a:gridCol>
                <a:gridCol w="3048000">
                  <a:extLst>
                    <a:ext uri="{9D8B030D-6E8A-4147-A177-3AD203B41FA5}">
                      <a16:colId xmlns:a16="http://schemas.microsoft.com/office/drawing/2014/main" val="926148773"/>
                    </a:ext>
                  </a:extLst>
                </a:gridCol>
              </a:tblGrid>
              <a:tr h="1054100">
                <a:tc>
                  <a:txBody>
                    <a:bodyPr/>
                    <a:lstStyle/>
                    <a:p>
                      <a:pPr algn="ctr"/>
                      <a:r>
                        <a:rPr lang="en-US" sz="1800" b="1" dirty="0">
                          <a:solidFill>
                            <a:srgbClr val="86754D"/>
                          </a:solidFill>
                          <a:latin typeface="Century Gothic" panose="020B0502020202020204" pitchFamily="34" charset="0"/>
                          <a:ea typeface="Noteworthy Light" panose="02000400000000000000" pitchFamily="2" charset="77"/>
                        </a:rPr>
                        <a:t>HYPERPIGMENTATION</a:t>
                      </a:r>
                      <a:endParaRPr lang="en-US" dirty="0">
                        <a:latin typeface="Century Gothic" panose="020B050202020202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86754D"/>
                          </a:solidFill>
                          <a:latin typeface="Century Gothic" panose="020B0502020202020204" pitchFamily="34" charset="0"/>
                          <a:ea typeface="Noteworthy Light" panose="02000400000000000000" pitchFamily="2" charset="77"/>
                        </a:rPr>
                        <a:t>ROSEACEA</a:t>
                      </a:r>
                      <a:endParaRPr lang="en-US" dirty="0">
                        <a:latin typeface="Century Gothic" panose="020B0502020202020204" pitchFamily="34" charset="0"/>
                      </a:endParaRPr>
                    </a:p>
                    <a:p>
                      <a:pPr algn="ctr"/>
                      <a:endParaRPr lang="en-US" dirty="0"/>
                    </a:p>
                  </a:txBody>
                  <a:tcPr anchor="ctr"/>
                </a:tc>
                <a:extLst>
                  <a:ext uri="{0D108BD9-81ED-4DB2-BD59-A6C34878D82A}">
                    <a16:rowId xmlns:a16="http://schemas.microsoft.com/office/drawing/2014/main" val="3947652014"/>
                  </a:ext>
                </a:extLst>
              </a:tr>
              <a:tr h="10541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86754D"/>
                          </a:solidFill>
                          <a:latin typeface="Century Gothic" panose="020B0502020202020204" pitchFamily="34" charset="0"/>
                          <a:ea typeface="Noteworthy Light" panose="02000400000000000000" pitchFamily="2" charset="77"/>
                        </a:rPr>
                        <a:t>ACNE</a:t>
                      </a:r>
                      <a:endParaRPr lang="en-US" dirty="0">
                        <a:latin typeface="Century Gothic" panose="020B0502020202020204" pitchFamily="34" charset="0"/>
                      </a:endParaRPr>
                    </a:p>
                    <a:p>
                      <a:pPr algn="ctr"/>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86754D"/>
                          </a:solidFill>
                          <a:latin typeface="Century Gothic" panose="020B0502020202020204" pitchFamily="34" charset="0"/>
                          <a:ea typeface="Noteworthy Light" panose="02000400000000000000" pitchFamily="2" charset="77"/>
                        </a:rPr>
                        <a:t>AGING SKIN</a:t>
                      </a:r>
                      <a:endParaRPr lang="en-US" dirty="0">
                        <a:latin typeface="Century Gothic" panose="020B0502020202020204" pitchFamily="34" charset="0"/>
                      </a:endParaRPr>
                    </a:p>
                    <a:p>
                      <a:pPr algn="ctr"/>
                      <a:endParaRPr lang="en-US" dirty="0"/>
                    </a:p>
                  </a:txBody>
                  <a:tcPr anchor="ctr"/>
                </a:tc>
                <a:extLst>
                  <a:ext uri="{0D108BD9-81ED-4DB2-BD59-A6C34878D82A}">
                    <a16:rowId xmlns:a16="http://schemas.microsoft.com/office/drawing/2014/main" val="2148270337"/>
                  </a:ext>
                </a:extLst>
              </a:tr>
            </a:tbl>
          </a:graphicData>
        </a:graphic>
      </p:graphicFrame>
    </p:spTree>
    <p:extLst>
      <p:ext uri="{BB962C8B-B14F-4D97-AF65-F5344CB8AC3E}">
        <p14:creationId xmlns:p14="http://schemas.microsoft.com/office/powerpoint/2010/main" val="3787046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722312" y="3305176"/>
            <a:ext cx="7772401" cy="1838325"/>
          </a:xfrm>
          <a:prstGeom prst="rect">
            <a:avLst/>
          </a:prstGeom>
        </p:spPr>
        <p:txBody>
          <a:bodyPr/>
          <a:lstStyle/>
          <a:p>
            <a:pPr lvl="0">
              <a:defRPr sz="1800">
                <a:solidFill>
                  <a:srgbClr val="000000"/>
                </a:solidFill>
              </a:defRPr>
            </a:pPr>
            <a:r>
              <a:rPr lang="en-US" sz="4000" b="1" dirty="0">
                <a:solidFill>
                  <a:srgbClr val="86754D"/>
                </a:solidFill>
              </a:rPr>
              <a:t>HYPERPIGMENTATION</a:t>
            </a:r>
            <a:endParaRPr sz="2400" b="1" dirty="0"/>
          </a:p>
        </p:txBody>
      </p:sp>
    </p:spTree>
    <p:extLst>
      <p:ext uri="{BB962C8B-B14F-4D97-AF65-F5344CB8AC3E}">
        <p14:creationId xmlns:p14="http://schemas.microsoft.com/office/powerpoint/2010/main" val="2527326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What is Hyperpigmentation?</a:t>
            </a:r>
            <a:endParaRPr lang="en-US" dirty="0"/>
          </a:p>
        </p:txBody>
      </p:sp>
      <p:sp>
        <p:nvSpPr>
          <p:cNvPr id="3" name="Content Placeholder 2"/>
          <p:cNvSpPr>
            <a:spLocks noGrp="1"/>
          </p:cNvSpPr>
          <p:nvPr>
            <p:ph idx="1"/>
          </p:nvPr>
        </p:nvSpPr>
        <p:spPr>
          <a:xfrm>
            <a:off x="533400" y="971550"/>
            <a:ext cx="5562600" cy="3657600"/>
          </a:xfrm>
        </p:spPr>
        <p:txBody>
          <a:bodyPr>
            <a:normAutofit lnSpcReduction="10000"/>
          </a:bodyPr>
          <a:lstStyle/>
          <a:p>
            <a:r>
              <a:rPr lang="en-US" sz="1600" dirty="0">
                <a:latin typeface="Century Gothic" panose="020B0502020202020204" pitchFamily="34" charset="0"/>
              </a:rPr>
              <a:t>Hyperpig­mentation is an increase of melanin</a:t>
            </a:r>
            <a:r>
              <a:rPr lang="en-US" sz="1600" dirty="0">
                <a:solidFill>
                  <a:srgbClr val="262626"/>
                </a:solidFill>
                <a:latin typeface="Century Gothic" panose="020B0502020202020204" pitchFamily="34" charset="0"/>
              </a:rPr>
              <a:t>,  </a:t>
            </a:r>
            <a:r>
              <a:rPr lang="en-US" sz="1600" dirty="0">
                <a:solidFill>
                  <a:srgbClr val="262626"/>
                </a:solidFill>
                <a:latin typeface="Century Gothic" panose="020B0502020202020204" pitchFamily="34" charset="0"/>
                <a:hlinkClick r:id="rId2" tooltip="Melanin"/>
              </a:rPr>
              <a:t>melanin</a:t>
            </a:r>
            <a:r>
              <a:rPr lang="en-US" sz="1600" dirty="0">
                <a:solidFill>
                  <a:srgbClr val="262626"/>
                </a:solidFill>
                <a:latin typeface="Century Gothic" panose="020B0502020202020204" pitchFamily="34" charset="0"/>
              </a:rPr>
              <a:t>,  is a pigment found in the </a:t>
            </a:r>
            <a:r>
              <a:rPr lang="en-US" sz="1600" dirty="0">
                <a:solidFill>
                  <a:srgbClr val="262626"/>
                </a:solidFill>
                <a:latin typeface="Century Gothic" panose="020B0502020202020204" pitchFamily="34" charset="0"/>
                <a:hlinkClick r:id="rId3" tooltip="Human skin"/>
              </a:rPr>
              <a:t>skin</a:t>
            </a:r>
            <a:r>
              <a:rPr lang="en-US" sz="1600" dirty="0">
                <a:solidFill>
                  <a:srgbClr val="262626"/>
                </a:solidFill>
                <a:latin typeface="Century Gothic" panose="020B0502020202020204" pitchFamily="34" charset="0"/>
              </a:rPr>
              <a:t>, </a:t>
            </a:r>
            <a:r>
              <a:rPr lang="en-US" sz="1600" dirty="0">
                <a:solidFill>
                  <a:srgbClr val="262626"/>
                </a:solidFill>
                <a:latin typeface="Century Gothic" panose="020B0502020202020204" pitchFamily="34" charset="0"/>
                <a:hlinkClick r:id="rId4" tooltip="Human eye"/>
              </a:rPr>
              <a:t>eyes</a:t>
            </a:r>
            <a:r>
              <a:rPr lang="en-US" sz="1600" dirty="0">
                <a:solidFill>
                  <a:srgbClr val="262626"/>
                </a:solidFill>
                <a:latin typeface="Century Gothic" panose="020B0502020202020204" pitchFamily="34" charset="0"/>
              </a:rPr>
              <a:t>, and </a:t>
            </a:r>
            <a:r>
              <a:rPr lang="en-US" sz="1600" dirty="0">
                <a:solidFill>
                  <a:srgbClr val="262626"/>
                </a:solidFill>
                <a:latin typeface="Century Gothic" panose="020B0502020202020204" pitchFamily="34" charset="0"/>
                <a:hlinkClick r:id="rId5" tooltip="Hair"/>
              </a:rPr>
              <a:t>hair </a:t>
            </a:r>
            <a:r>
              <a:rPr lang="en-US" sz="1600" dirty="0">
                <a:solidFill>
                  <a:srgbClr val="262626"/>
                </a:solidFill>
                <a:latin typeface="Century Gothic" panose="020B0502020202020204" pitchFamily="34" charset="0"/>
              </a:rPr>
              <a:t> </a:t>
            </a:r>
            <a:r>
              <a:rPr lang="en-US" sz="1600" dirty="0">
                <a:latin typeface="Century Gothic" panose="020B0502020202020204" pitchFamily="34" charset="0"/>
              </a:rPr>
              <a:t>it is the natural substance that gives skin its </a:t>
            </a:r>
            <a:r>
              <a:rPr lang="en-US" sz="1600" dirty="0" err="1">
                <a:latin typeface="Century Gothic" panose="020B0502020202020204" pitchFamily="34" charset="0"/>
              </a:rPr>
              <a:t>colour</a:t>
            </a:r>
            <a:r>
              <a:rPr lang="en-US" sz="1600" dirty="0">
                <a:latin typeface="Century Gothic" panose="020B0502020202020204" pitchFamily="34" charset="0"/>
              </a:rPr>
              <a:t> and pigment, an increase of this causes darkening of the skin.</a:t>
            </a:r>
          </a:p>
          <a:p>
            <a:endParaRPr lang="en-US" sz="1600" dirty="0">
              <a:latin typeface="Century Gothic" panose="020B0502020202020204" pitchFamily="34" charset="0"/>
            </a:endParaRPr>
          </a:p>
          <a:p>
            <a:r>
              <a:rPr lang="en-US" sz="1600" dirty="0">
                <a:latin typeface="Century Gothic" panose="020B0502020202020204" pitchFamily="34" charset="0"/>
              </a:rPr>
              <a:t>At the base of the Epidermis is the Melanocyte cell that is your skins’ melanin producing cell.</a:t>
            </a:r>
          </a:p>
          <a:p>
            <a:endParaRPr lang="en-US" sz="1600" dirty="0">
              <a:latin typeface="Century Gothic" panose="020B0502020202020204" pitchFamily="34" charset="0"/>
            </a:endParaRPr>
          </a:p>
          <a:p>
            <a:r>
              <a:rPr lang="en-US" sz="1600" dirty="0">
                <a:latin typeface="Century Gothic" panose="020B0502020202020204" pitchFamily="34" charset="0"/>
              </a:rPr>
              <a:t>This cell releases melanin when the skin is under trauma example: sun burn, or picking blemishes causes your skin trauma, which releases melanin to protect itself hence leaving you with brown spots and uneven skin tone.</a:t>
            </a:r>
          </a:p>
          <a:p>
            <a:endParaRPr lang="en-US" sz="1600" dirty="0"/>
          </a:p>
        </p:txBody>
      </p:sp>
      <p:pic>
        <p:nvPicPr>
          <p:cNvPr id="4" name="Picture 2" descr="http://www.lindseyrosedesign.com/Valgo/images/epidermis_four_cell_types.jpg"/>
          <p:cNvPicPr>
            <a:picLocks noChangeAspect="1" noChangeArrowheads="1"/>
          </p:cNvPicPr>
          <p:nvPr/>
        </p:nvPicPr>
        <p:blipFill rotWithShape="1">
          <a:blip r:embed="rId6">
            <a:extLst>
              <a:ext uri="{28A0092B-C50C-407E-A947-70E740481C1C}">
                <a14:useLocalDpi xmlns:a14="http://schemas.microsoft.com/office/drawing/2010/main" val="0"/>
              </a:ext>
            </a:extLst>
          </a:blip>
          <a:srcRect l="21266"/>
          <a:stretch/>
        </p:blipFill>
        <p:spPr bwMode="auto">
          <a:xfrm>
            <a:off x="6331152" y="1006186"/>
            <a:ext cx="2203248" cy="339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93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Hyperpigmentation Forms</a:t>
            </a:r>
            <a:endParaRPr lang="en-US" dirty="0"/>
          </a:p>
        </p:txBody>
      </p:sp>
      <p:sp>
        <p:nvSpPr>
          <p:cNvPr id="3" name="Content Placeholder 2"/>
          <p:cNvSpPr>
            <a:spLocks noGrp="1"/>
          </p:cNvSpPr>
          <p:nvPr>
            <p:ph idx="1"/>
          </p:nvPr>
        </p:nvSpPr>
        <p:spPr>
          <a:xfrm>
            <a:off x="216353" y="1047750"/>
            <a:ext cx="8229600" cy="3352800"/>
          </a:xfrm>
        </p:spPr>
        <p:txBody>
          <a:bodyPr>
            <a:normAutofit fontScale="92500" lnSpcReduction="10000"/>
          </a:bodyPr>
          <a:lstStyle/>
          <a:p>
            <a:r>
              <a:rPr lang="en-US" sz="2200" u="sng" dirty="0">
                <a:latin typeface="Century Gothic" panose="020B0502020202020204" pitchFamily="34" charset="0"/>
              </a:rPr>
              <a:t>Hyperpig­mentation appears in several different forms:</a:t>
            </a:r>
          </a:p>
          <a:p>
            <a:pPr lvl="1"/>
            <a:r>
              <a:rPr lang="en-US" sz="1700" b="1" dirty="0" err="1">
                <a:latin typeface="Century Gothic" panose="020B0502020202020204" pitchFamily="34" charset="0"/>
              </a:rPr>
              <a:t>Melasma</a:t>
            </a:r>
            <a:r>
              <a:rPr lang="en-US" sz="1700" dirty="0">
                <a:latin typeface="Century Gothic" panose="020B0502020202020204" pitchFamily="34" charset="0"/>
              </a:rPr>
              <a:t> is a patchy brown </a:t>
            </a:r>
            <a:r>
              <a:rPr lang="en-US" sz="1700" dirty="0" err="1">
                <a:latin typeface="Century Gothic" panose="020B0502020202020204" pitchFamily="34" charset="0"/>
              </a:rPr>
              <a:t>discolouration</a:t>
            </a:r>
            <a:r>
              <a:rPr lang="en-US" sz="1700" dirty="0">
                <a:latin typeface="Century Gothic" panose="020B0502020202020204" pitchFamily="34" charset="0"/>
              </a:rPr>
              <a:t> that occurs on sun exposed areas of the face typically during pregnancy or as a result of hormonal pills like birth control.</a:t>
            </a:r>
          </a:p>
          <a:p>
            <a:pPr lvl="1"/>
            <a:r>
              <a:rPr lang="en-US" sz="1700" b="1" dirty="0">
                <a:latin typeface="Century Gothic" panose="020B0502020202020204" pitchFamily="34" charset="0"/>
              </a:rPr>
              <a:t>Post-inflammatory hyperpig­mentation</a:t>
            </a:r>
            <a:r>
              <a:rPr lang="en-US" sz="1700" dirty="0">
                <a:latin typeface="Century Gothic" panose="020B0502020202020204" pitchFamily="34" charset="0"/>
              </a:rPr>
              <a:t> causes dark spots when skin is inflamed due to acne, eczema, psoriasis or other inflammatory conditions, particularly in darker skin types.</a:t>
            </a:r>
          </a:p>
          <a:p>
            <a:pPr lvl="1"/>
            <a:r>
              <a:rPr lang="en-US" sz="1700" b="1" dirty="0" err="1">
                <a:latin typeface="Century Gothic" panose="020B0502020202020204" pitchFamily="34" charset="0"/>
              </a:rPr>
              <a:t>Lentigines</a:t>
            </a:r>
            <a:r>
              <a:rPr lang="en-US" sz="1700" dirty="0">
                <a:latin typeface="Century Gothic" panose="020B0502020202020204" pitchFamily="34" charset="0"/>
              </a:rPr>
              <a:t>. These are also known as liver spots or age spots. They are found on 90% of people over the age of 60, and are caused by exposure to UV rays.</a:t>
            </a:r>
          </a:p>
          <a:p>
            <a:pPr lvl="1"/>
            <a:r>
              <a:rPr lang="en-US" sz="1700" dirty="0">
                <a:latin typeface="Century Gothic" panose="020B0502020202020204" pitchFamily="34" charset="0"/>
              </a:rPr>
              <a:t>Finally, </a:t>
            </a:r>
            <a:r>
              <a:rPr lang="en-US" sz="1700" b="1" dirty="0">
                <a:latin typeface="Century Gothic" panose="020B0502020202020204" pitchFamily="34" charset="0"/>
              </a:rPr>
              <a:t>sun damage</a:t>
            </a:r>
            <a:r>
              <a:rPr lang="en-US" sz="1700" dirty="0">
                <a:latin typeface="Century Gothic" panose="020B0502020202020204" pitchFamily="34" charset="0"/>
              </a:rPr>
              <a:t> one of the most common forms of hyperpig­mentation, consisting of dark spots and freckling of the skin due to sun overexposure.</a:t>
            </a:r>
          </a:p>
          <a:p>
            <a:endParaRPr lang="en-US" dirty="0"/>
          </a:p>
        </p:txBody>
      </p:sp>
    </p:spTree>
    <p:extLst>
      <p:ext uri="{BB962C8B-B14F-4D97-AF65-F5344CB8AC3E}">
        <p14:creationId xmlns:p14="http://schemas.microsoft.com/office/powerpoint/2010/main" val="3985981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2DF7D-E6A1-5F42-B970-6A4A16DEA831}"/>
              </a:ext>
            </a:extLst>
          </p:cNvPr>
          <p:cNvSpPr>
            <a:spLocks noGrp="1"/>
          </p:cNvSpPr>
          <p:nvPr>
            <p:ph type="title"/>
          </p:nvPr>
        </p:nvSpPr>
        <p:spPr>
          <a:xfrm>
            <a:off x="0" y="3235390"/>
            <a:ext cx="9144000" cy="846886"/>
          </a:xfrm>
        </p:spPr>
        <p:txBody>
          <a:bodyPr>
            <a:normAutofit/>
          </a:bodyPr>
          <a:lstStyle/>
          <a:p>
            <a:pPr algn="ctr"/>
            <a:r>
              <a:rPr lang="en-US" dirty="0"/>
              <a:t>Let’s RECAP Skin Type</a:t>
            </a:r>
          </a:p>
        </p:txBody>
      </p:sp>
      <p:pic>
        <p:nvPicPr>
          <p:cNvPr id="6" name="Picture Placeholder 5" descr="A close up of a device&#10;&#10;Description automatically generated">
            <a:extLst>
              <a:ext uri="{FF2B5EF4-FFF2-40B4-BE49-F238E27FC236}">
                <a16:creationId xmlns:a16="http://schemas.microsoft.com/office/drawing/2014/main" id="{21522691-1F68-274F-A60B-9D5EB3FAE2E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180" b="3651"/>
          <a:stretch/>
        </p:blipFill>
        <p:spPr>
          <a:xfrm>
            <a:off x="3004181" y="273954"/>
            <a:ext cx="3135638" cy="2961436"/>
          </a:xfrm>
        </p:spPr>
      </p:pic>
      <p:sp>
        <p:nvSpPr>
          <p:cNvPr id="4" name="Text Placeholder 3">
            <a:extLst>
              <a:ext uri="{FF2B5EF4-FFF2-40B4-BE49-F238E27FC236}">
                <a16:creationId xmlns:a16="http://schemas.microsoft.com/office/drawing/2014/main" id="{AACA515D-27CB-B24F-B1A4-D8586176EC8C}"/>
              </a:ext>
            </a:extLst>
          </p:cNvPr>
          <p:cNvSpPr>
            <a:spLocks noGrp="1"/>
          </p:cNvSpPr>
          <p:nvPr>
            <p:ph type="body" sz="half" idx="2"/>
          </p:nvPr>
        </p:nvSpPr>
        <p:spPr>
          <a:xfrm>
            <a:off x="0" y="4082276"/>
            <a:ext cx="9144000" cy="603647"/>
          </a:xfrm>
        </p:spPr>
        <p:txBody>
          <a:bodyPr/>
          <a:lstStyle/>
          <a:p>
            <a:pPr algn="ctr"/>
            <a:r>
              <a:rPr lang="en-US" dirty="0"/>
              <a:t>As learned in Skincare 1 to 1 course</a:t>
            </a:r>
          </a:p>
        </p:txBody>
      </p:sp>
    </p:spTree>
    <p:extLst>
      <p:ext uri="{BB962C8B-B14F-4D97-AF65-F5344CB8AC3E}">
        <p14:creationId xmlns:p14="http://schemas.microsoft.com/office/powerpoint/2010/main" val="9391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Hyperpigmentation</a:t>
            </a:r>
            <a:endParaRPr lang="en-US" dirty="0"/>
          </a:p>
        </p:txBody>
      </p:sp>
      <p:pic>
        <p:nvPicPr>
          <p:cNvPr id="4" name="Picture 4" descr="http://www.laserhairandskin.ca/before_after_image/img_343993301160800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647950"/>
            <a:ext cx="247260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tatic1.squarespace.com/static/54f4d255e4b08fac2ceb414b/t/54f89774e4b087f9c65c4deb/1425577846038/Liver+Spots+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11"/>
          <a:stretch/>
        </p:blipFill>
        <p:spPr bwMode="auto">
          <a:xfrm>
            <a:off x="3200400" y="2647949"/>
            <a:ext cx="2375312" cy="1671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thebestskinofyourlife.com/wp-content/uploads/2014/06/melasm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664859"/>
            <a:ext cx="2185348" cy="1662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www.mindandbodycare.com/body/images/HandsB&amp;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971550"/>
            <a:ext cx="2249644" cy="1634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positivemed.com/wp-content/uploads/2014/01/dark-spots-2.jpg"/>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3276600" y="971550"/>
            <a:ext cx="2057400" cy="160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nascent.net.au/Site/images/pigmentation1.png"/>
          <p:cNvPicPr>
            <a:picLocks noChangeAspect="1" noChangeArrowheads="1"/>
          </p:cNvPicPr>
          <p:nvPr/>
        </p:nvPicPr>
        <p:blipFill rotWithShape="1">
          <a:blip r:embed="rId7">
            <a:extLst>
              <a:ext uri="{28A0092B-C50C-407E-A947-70E740481C1C}">
                <a14:useLocalDpi xmlns:a14="http://schemas.microsoft.com/office/drawing/2010/main" val="0"/>
              </a:ext>
            </a:extLst>
          </a:blip>
          <a:srcRect t="8512" r="50000"/>
          <a:stretch/>
        </p:blipFill>
        <p:spPr bwMode="auto">
          <a:xfrm>
            <a:off x="5486400" y="971550"/>
            <a:ext cx="1391319" cy="160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medicalspaastoria.com/wp-content/uploads/2014/11/img14.jpg"/>
          <p:cNvPicPr>
            <a:picLocks noChangeAspect="1" noChangeArrowheads="1"/>
          </p:cNvPicPr>
          <p:nvPr/>
        </p:nvPicPr>
        <p:blipFill rotWithShape="1">
          <a:blip r:embed="rId8">
            <a:extLst>
              <a:ext uri="{28A0092B-C50C-407E-A947-70E740481C1C}">
                <a14:useLocalDpi xmlns:a14="http://schemas.microsoft.com/office/drawing/2010/main" val="0"/>
              </a:ext>
            </a:extLst>
          </a:blip>
          <a:srcRect r="50000" b="7966"/>
          <a:stretch/>
        </p:blipFill>
        <p:spPr bwMode="auto">
          <a:xfrm>
            <a:off x="7041876" y="971550"/>
            <a:ext cx="1207443"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81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Hyperpigmentation Causes</a:t>
            </a:r>
            <a:endParaRPr lang="en-US" dirty="0"/>
          </a:p>
        </p:txBody>
      </p:sp>
      <p:sp>
        <p:nvSpPr>
          <p:cNvPr id="3" name="Content Placeholder 2"/>
          <p:cNvSpPr>
            <a:spLocks noGrp="1"/>
          </p:cNvSpPr>
          <p:nvPr>
            <p:ph idx="1"/>
          </p:nvPr>
        </p:nvSpPr>
        <p:spPr>
          <a:xfrm>
            <a:off x="216353" y="1047750"/>
            <a:ext cx="8229600" cy="2819400"/>
          </a:xfrm>
        </p:spPr>
        <p:txBody>
          <a:bodyPr>
            <a:normAutofit fontScale="92500"/>
          </a:bodyPr>
          <a:lstStyle/>
          <a:p>
            <a:r>
              <a:rPr lang="en-US" sz="2200" dirty="0">
                <a:latin typeface="Century Gothic" panose="020B0502020202020204" pitchFamily="34" charset="0"/>
              </a:rPr>
              <a:t>Internal vs. External</a:t>
            </a:r>
            <a:endParaRPr lang="en-US" sz="2200" b="1" dirty="0">
              <a:latin typeface="Century Gothic" panose="020B0502020202020204" pitchFamily="34" charset="0"/>
            </a:endParaRPr>
          </a:p>
          <a:p>
            <a:pPr lvl="1"/>
            <a:r>
              <a:rPr lang="en-US" sz="1700" dirty="0">
                <a:latin typeface="Century Gothic" panose="020B0502020202020204" pitchFamily="34" charset="0"/>
              </a:rPr>
              <a:t>Hyperpig­mentation can be caused by both internal and external factors. </a:t>
            </a:r>
          </a:p>
          <a:p>
            <a:pPr lvl="1"/>
            <a:r>
              <a:rPr lang="en-US" sz="1700" dirty="0">
                <a:latin typeface="Century Gothic" panose="020B0502020202020204" pitchFamily="34" charset="0"/>
              </a:rPr>
              <a:t>Internal factors such as hormones, stress, nutrition, medical treatments and any other factor that changes the body’s natural regulatory functions can all result in excessive pigmentation on the skin. </a:t>
            </a:r>
          </a:p>
          <a:p>
            <a:pPr lvl="1"/>
            <a:r>
              <a:rPr lang="en-US" sz="1700" dirty="0">
                <a:latin typeface="Century Gothic" panose="020B0502020202020204" pitchFamily="34" charset="0"/>
              </a:rPr>
              <a:t>External factors are caused by the environment and include exposure to harsh weather conditions, sun exposure and physical touching/​rubbing of the skin, which can all cause hyperpig­mentation. Therefore, things like allergies, climate, clothing, chemicals and heat can all have a negative impact on the skin pigmentation.</a:t>
            </a:r>
          </a:p>
          <a:p>
            <a:endParaRPr lang="en-US" dirty="0"/>
          </a:p>
        </p:txBody>
      </p:sp>
    </p:spTree>
    <p:extLst>
      <p:ext uri="{BB962C8B-B14F-4D97-AF65-F5344CB8AC3E}">
        <p14:creationId xmlns:p14="http://schemas.microsoft.com/office/powerpoint/2010/main" val="398598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Hyperpigmentation Solutions</a:t>
            </a:r>
            <a:endParaRPr lang="en-US" dirty="0"/>
          </a:p>
        </p:txBody>
      </p:sp>
      <p:sp>
        <p:nvSpPr>
          <p:cNvPr id="3" name="Content Placeholder 2"/>
          <p:cNvSpPr>
            <a:spLocks noGrp="1"/>
          </p:cNvSpPr>
          <p:nvPr>
            <p:ph idx="1"/>
          </p:nvPr>
        </p:nvSpPr>
        <p:spPr/>
        <p:txBody>
          <a:bodyPr>
            <a:noAutofit/>
          </a:bodyPr>
          <a:lstStyle/>
          <a:p>
            <a:r>
              <a:rPr lang="en-US" sz="2000" dirty="0">
                <a:latin typeface="Century Gothic" panose="020B0502020202020204" pitchFamily="34" charset="0"/>
              </a:rPr>
              <a:t>Exfoliation + Lightening + Protect</a:t>
            </a:r>
            <a:endParaRPr lang="en-US" sz="2000" b="1" dirty="0">
              <a:latin typeface="Century Gothic" panose="020B0502020202020204" pitchFamily="34" charset="0"/>
            </a:endParaRPr>
          </a:p>
          <a:p>
            <a:pPr lvl="1"/>
            <a:r>
              <a:rPr lang="en-US" sz="1600" dirty="0">
                <a:latin typeface="Century Gothic" panose="020B0502020202020204" pitchFamily="34" charset="0"/>
              </a:rPr>
              <a:t>To reduce hyperpig­mentation, choose effective exfoliating ingredients that can aid in breaking up the brown spots, dead skin cells and help to increase cell turnover.</a:t>
            </a:r>
          </a:p>
          <a:p>
            <a:pPr lvl="1"/>
            <a:r>
              <a:rPr lang="en-US" sz="1600" dirty="0">
                <a:latin typeface="Century Gothic" panose="020B0502020202020204" pitchFamily="34" charset="0"/>
              </a:rPr>
              <a:t>Products that lighten the skin are very effective in </a:t>
            </a:r>
            <a:r>
              <a:rPr lang="en-US" sz="1600" dirty="0" err="1">
                <a:latin typeface="Century Gothic" panose="020B0502020202020204" pitchFamily="34" charset="0"/>
              </a:rPr>
              <a:t>minimising</a:t>
            </a:r>
            <a:r>
              <a:rPr lang="en-US" sz="1600" dirty="0">
                <a:latin typeface="Century Gothic" panose="020B0502020202020204" pitchFamily="34" charset="0"/>
              </a:rPr>
              <a:t> the appearance of brown spots and uneven skin tone.</a:t>
            </a:r>
          </a:p>
          <a:p>
            <a:pPr lvl="1"/>
            <a:r>
              <a:rPr lang="en-US" sz="1600" dirty="0">
                <a:latin typeface="Century Gothic" panose="020B0502020202020204" pitchFamily="34" charset="0"/>
              </a:rPr>
              <a:t>It would be more effective if you can combined products that exfoliate and lighten the skin into your regular skin care regimen. </a:t>
            </a:r>
          </a:p>
          <a:p>
            <a:pPr lvl="1"/>
            <a:r>
              <a:rPr lang="en-US" sz="1600" dirty="0">
                <a:latin typeface="Century Gothic" panose="020B0502020202020204" pitchFamily="34" charset="0"/>
              </a:rPr>
              <a:t>To provide your insurance policy you MUST use a sun block everyday.</a:t>
            </a:r>
          </a:p>
          <a:p>
            <a:endParaRPr lang="en-US" dirty="0"/>
          </a:p>
        </p:txBody>
      </p:sp>
    </p:spTree>
    <p:extLst>
      <p:ext uri="{BB962C8B-B14F-4D97-AF65-F5344CB8AC3E}">
        <p14:creationId xmlns:p14="http://schemas.microsoft.com/office/powerpoint/2010/main" val="3985981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411" y="524859"/>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Volcanic Exfoliating Mask</a:t>
            </a:r>
            <a:endParaRPr lang="en-US" b="0" dirty="0">
              <a:solidFill>
                <a:srgbClr val="BFBFBF"/>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9156" y="1377478"/>
            <a:ext cx="1002698" cy="28075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a:extLst>
              <a:ext uri="{FF2B5EF4-FFF2-40B4-BE49-F238E27FC236}">
                <a16:creationId xmlns:a16="http://schemas.microsoft.com/office/drawing/2014/main" id="{316D485A-EB07-F94A-A2C3-5BF424E33AB5}"/>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6A401051-8325-5341-A859-3BB60E28219A}"/>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0BE5D0D6-1DFF-BE4A-94A9-D272220D6825}"/>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8AFB858B-D614-A44C-973C-357195389C61}"/>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2BFC4129-8925-8D45-9FE9-FD459F75B517}"/>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8204FCDD-9ABA-2D4F-A6F6-94AAAEDD3070}"/>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D184454B-5CF7-B249-AB98-E9BD70CEBE3A}"/>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E1271BF2-8343-D841-8345-D39C51847930}"/>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DB107075-1379-084B-9662-9B15721E31D6}"/>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09425224-0EAA-0243-976C-27E2141E4F3D}"/>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38F608DE-CA8F-D643-86CA-90B66CBC136E}"/>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1FD8CAD3-4A5D-B349-B2E7-D12FF5D94D6A}"/>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3" name="Picture 2">
            <a:extLst>
              <a:ext uri="{FF2B5EF4-FFF2-40B4-BE49-F238E27FC236}">
                <a16:creationId xmlns:a16="http://schemas.microsoft.com/office/drawing/2014/main" id="{88373F10-BCC7-264B-9080-15F1A8D6A5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6" r="7596"/>
          <a:stretch/>
        </p:blipFill>
        <p:spPr>
          <a:xfrm>
            <a:off x="3976298" y="1471651"/>
            <a:ext cx="4045267" cy="2576357"/>
          </a:xfrm>
          <a:prstGeom prst="rect">
            <a:avLst/>
          </a:prstGeom>
        </p:spPr>
      </p:pic>
    </p:spTree>
    <p:extLst>
      <p:ext uri="{BB962C8B-B14F-4D97-AF65-F5344CB8AC3E}">
        <p14:creationId xmlns:p14="http://schemas.microsoft.com/office/powerpoint/2010/main" val="1544922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endParaRPr lang="en-US" sz="2800" dirty="0">
              <a:latin typeface="Century Gothic" panose="020B0502020202020204" pitchFamily="34" charset="0"/>
            </a:endParaRPr>
          </a:p>
        </p:txBody>
      </p:sp>
      <p:sp>
        <p:nvSpPr>
          <p:cNvPr id="7" name="Content Placeholder 5"/>
          <p:cNvSpPr txBox="1">
            <a:spLocks/>
          </p:cNvSpPr>
          <p:nvPr/>
        </p:nvSpPr>
        <p:spPr>
          <a:xfrm>
            <a:off x="381000" y="9715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Exfoliates the skin for a refined, smoother, more radiant exposure</a:t>
            </a:r>
          </a:p>
          <a:p>
            <a:pPr lvl="1" fontAlgn="base"/>
            <a:r>
              <a:rPr lang="en-US" sz="1600" dirty="0">
                <a:latin typeface="Century Gothic" panose="020B0502020202020204" pitchFamily="34" charset="0"/>
              </a:rPr>
              <a:t>Promotes healthy cell renewal for fresher, more vibrant-looking skin</a:t>
            </a:r>
          </a:p>
          <a:p>
            <a:pPr lvl="1" fontAlgn="base"/>
            <a:r>
              <a:rPr lang="en-US" sz="1600" dirty="0">
                <a:latin typeface="Century Gothic" panose="020B0502020202020204" pitchFamily="34" charset="0"/>
              </a:rPr>
              <a:t>Reduces the appearance of fine lines and wrinkles</a:t>
            </a:r>
          </a:p>
          <a:p>
            <a:pPr lvl="1" fontAlgn="base"/>
            <a:r>
              <a:rPr lang="en-US" sz="1600" dirty="0">
                <a:latin typeface="Century Gothic" panose="020B0502020202020204" pitchFamily="34" charset="0"/>
              </a:rPr>
              <a:t>Reduces the appearance of imperfections, irregularities and signs of aging</a:t>
            </a:r>
          </a:p>
        </p:txBody>
      </p:sp>
      <p:sp>
        <p:nvSpPr>
          <p:cNvPr id="10" name="Content Placeholder 7"/>
          <p:cNvSpPr txBox="1">
            <a:spLocks/>
          </p:cNvSpPr>
          <p:nvPr/>
        </p:nvSpPr>
        <p:spPr>
          <a:xfrm>
            <a:off x="4267200" y="971550"/>
            <a:ext cx="4724400"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400" b="1" dirty="0" err="1">
                <a:latin typeface="Century Gothic" panose="020B0502020202020204" pitchFamily="34" charset="0"/>
              </a:rPr>
              <a:t>PerfectionPeptide</a:t>
            </a:r>
            <a:r>
              <a:rPr lang="en-US" sz="1400" b="1" dirty="0">
                <a:latin typeface="Century Gothic" panose="020B0502020202020204" pitchFamily="34" charset="0"/>
              </a:rPr>
              <a:t> P3™</a:t>
            </a:r>
            <a:r>
              <a:rPr lang="en-US" sz="1400" dirty="0">
                <a:latin typeface="Century Gothic" panose="020B0502020202020204" pitchFamily="34" charset="0"/>
              </a:rPr>
              <a:t>: A unique, technologically-advanced </a:t>
            </a:r>
            <a:r>
              <a:rPr lang="en-US" sz="1400" dirty="0" err="1">
                <a:latin typeface="Century Gothic" panose="020B0502020202020204" pitchFamily="34" charset="0"/>
              </a:rPr>
              <a:t>tripeptide</a:t>
            </a:r>
            <a:r>
              <a:rPr lang="en-US" sz="1400" dirty="0">
                <a:latin typeface="Century Gothic" panose="020B0502020202020204" pitchFamily="34" charset="0"/>
              </a:rPr>
              <a:t> that promotes natural exfoliation of dead skin cells to support healthy cell renewal. Helps give the skin a smoother, more radiant appearance, and helps reduce the appearance of skin imperfections and irregularities.</a:t>
            </a:r>
          </a:p>
          <a:p>
            <a:pPr lvl="1"/>
            <a:r>
              <a:rPr lang="en-US" sz="1400" b="1" dirty="0">
                <a:latin typeface="Century Gothic" panose="020B0502020202020204" pitchFamily="34" charset="0"/>
              </a:rPr>
              <a:t>Sodium PCA: </a:t>
            </a:r>
            <a:r>
              <a:rPr lang="en-US" sz="1400" dirty="0">
                <a:latin typeface="Century Gothic" panose="020B0502020202020204" pitchFamily="34" charset="0"/>
              </a:rPr>
              <a:t>Powerful, natural </a:t>
            </a:r>
            <a:r>
              <a:rPr lang="en-US" sz="1400" dirty="0" err="1">
                <a:latin typeface="Century Gothic" panose="020B0502020202020204" pitchFamily="34" charset="0"/>
              </a:rPr>
              <a:t>moisturising</a:t>
            </a:r>
            <a:r>
              <a:rPr lang="en-US" sz="1400" dirty="0">
                <a:latin typeface="Century Gothic" panose="020B0502020202020204" pitchFamily="34" charset="0"/>
              </a:rPr>
              <a:t> agent that is found in human skin and is part of the natural </a:t>
            </a:r>
            <a:r>
              <a:rPr lang="en-US" sz="1400" dirty="0" err="1">
                <a:latin typeface="Century Gothic" panose="020B0502020202020204" pitchFamily="34" charset="0"/>
              </a:rPr>
              <a:t>moisturising</a:t>
            </a:r>
            <a:r>
              <a:rPr lang="en-US" sz="1400" dirty="0">
                <a:latin typeface="Century Gothic" panose="020B0502020202020204" pitchFamily="34" charset="0"/>
              </a:rPr>
              <a:t> factor of healthy skin. Has been shown to hydrate the skin more effectively than traditionally used compounds in skincare products.</a:t>
            </a:r>
            <a:endParaRPr lang="en-US" sz="1600" dirty="0"/>
          </a:p>
        </p:txBody>
      </p:sp>
    </p:spTree>
    <p:extLst>
      <p:ext uri="{BB962C8B-B14F-4D97-AF65-F5344CB8AC3E}">
        <p14:creationId xmlns:p14="http://schemas.microsoft.com/office/powerpoint/2010/main" val="655011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3628" y="1217510"/>
            <a:ext cx="851210" cy="30977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Illuminating Fading Fluid</a:t>
            </a:r>
            <a:endParaRPr lang="en-US" b="0" dirty="0">
              <a:solidFill>
                <a:srgbClr val="BFBFBF"/>
              </a:solidFill>
            </a:endParaRPr>
          </a:p>
        </p:txBody>
      </p:sp>
      <p:grpSp>
        <p:nvGrpSpPr>
          <p:cNvPr id="5" name="Gruppieren">
            <a:extLst>
              <a:ext uri="{FF2B5EF4-FFF2-40B4-BE49-F238E27FC236}">
                <a16:creationId xmlns:a16="http://schemas.microsoft.com/office/drawing/2014/main" id="{D155FABA-A736-2E40-BA7B-59119CF3C734}"/>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86E20705-20BB-104F-8290-39B6C1DF2CD7}"/>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E8C56CF8-DB72-5B4F-BA28-3642BDC82EF2}"/>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D02ADB3D-D294-3447-8347-1E42FBB09926}"/>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3B6B3CF3-5A9D-4940-92B5-0276E45D02BC}"/>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1B0F7BCC-45B4-BF46-8DE4-2FB3BD38F9C0}"/>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C811FAA5-E8B5-4F4B-990E-F2FBEC00CF2E}"/>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3699BB76-57E5-B549-9531-8B2D719FCE0A}"/>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325602FE-C1B7-1A4E-B430-C7DC561F05BC}"/>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C0A7CCFA-1063-3040-A376-C6FD99177D4A}"/>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FE43AB6D-3FCA-8045-BD40-B9E84A1879C6}"/>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80B028CD-1A76-2E47-876E-825ED307D22F}"/>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A6F992D8-4C70-2142-B3B5-8A8FB5162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46" r="7630"/>
          <a:stretch/>
        </p:blipFill>
        <p:spPr>
          <a:xfrm>
            <a:off x="3976298" y="1468764"/>
            <a:ext cx="4045267" cy="2559519"/>
          </a:xfrm>
          <a:prstGeom prst="rect">
            <a:avLst/>
          </a:prstGeom>
        </p:spPr>
      </p:pic>
    </p:spTree>
    <p:extLst>
      <p:ext uri="{BB962C8B-B14F-4D97-AF65-F5344CB8AC3E}">
        <p14:creationId xmlns:p14="http://schemas.microsoft.com/office/powerpoint/2010/main" val="2890053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sz="2800" dirty="0">
                <a:latin typeface="Century Gothic" panose="020B0502020202020204" pitchFamily="34" charset="0"/>
              </a:rPr>
              <a:t>Benefits &amp; Ingredients</a:t>
            </a:r>
          </a:p>
        </p:txBody>
      </p:sp>
      <p:sp>
        <p:nvSpPr>
          <p:cNvPr id="13"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Reduces the appearance of dark spots</a:t>
            </a:r>
          </a:p>
          <a:p>
            <a:pPr lvl="1" fontAlgn="base"/>
            <a:r>
              <a:rPr lang="en-US" sz="1600" dirty="0">
                <a:latin typeface="Century Gothic" panose="020B0502020202020204" pitchFamily="34" charset="0"/>
              </a:rPr>
              <a:t>Promotes a more even-looking skin tone by reducing the appearance of dark spot contours</a:t>
            </a:r>
          </a:p>
          <a:p>
            <a:pPr lvl="1" fontAlgn="base"/>
            <a:r>
              <a:rPr lang="en-US" sz="1600" dirty="0">
                <a:latin typeface="Century Gothic" panose="020B0502020202020204" pitchFamily="34" charset="0"/>
              </a:rPr>
              <a:t>Brightens the skin’s overall appearance for a more radiant complexion</a:t>
            </a:r>
          </a:p>
        </p:txBody>
      </p:sp>
      <p:sp>
        <p:nvSpPr>
          <p:cNvPr id="14"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400" b="1" dirty="0" err="1">
                <a:latin typeface="Century Gothic" panose="020B0502020202020204" pitchFamily="34" charset="0"/>
              </a:rPr>
              <a:t>Illumiscin</a:t>
            </a:r>
            <a:r>
              <a:rPr lang="en-US" sz="1400" b="1" dirty="0">
                <a:latin typeface="Century Gothic" panose="020B0502020202020204" pitchFamily="34" charset="0"/>
              </a:rPr>
              <a:t>®: </a:t>
            </a:r>
            <a:r>
              <a:rPr lang="en-US" sz="1400" dirty="0">
                <a:latin typeface="Century Gothic" panose="020B0502020202020204" pitchFamily="34" charset="0"/>
              </a:rPr>
              <a:t>A combination of olive leaf extract, </a:t>
            </a:r>
            <a:r>
              <a:rPr lang="en-US" sz="1400" dirty="0" err="1">
                <a:latin typeface="Century Gothic" panose="020B0502020202020204" pitchFamily="34" charset="0"/>
              </a:rPr>
              <a:t>stabilised</a:t>
            </a:r>
            <a:r>
              <a:rPr lang="en-US" sz="1400" dirty="0">
                <a:latin typeface="Century Gothic" panose="020B0502020202020204" pitchFamily="34" charset="0"/>
              </a:rPr>
              <a:t> vitamin C and zinc PCA that reduces the appearance of dark spots and age spots, and promotes an even skin tone by reducing the appearance of dark spot contours to give your skin a healthy, radiant glow.</a:t>
            </a:r>
          </a:p>
          <a:p>
            <a:pPr lvl="1"/>
            <a:r>
              <a:rPr lang="en-US" sz="1400" b="1" dirty="0" err="1">
                <a:latin typeface="Century Gothic" panose="020B0502020202020204" pitchFamily="34" charset="0"/>
              </a:rPr>
              <a:t>Bisabolol</a:t>
            </a:r>
            <a:r>
              <a:rPr lang="en-US" sz="1400" b="1" dirty="0">
                <a:latin typeface="Century Gothic" panose="020B0502020202020204" pitchFamily="34" charset="0"/>
              </a:rPr>
              <a:t>: </a:t>
            </a:r>
            <a:r>
              <a:rPr lang="en-US" sz="1400" dirty="0">
                <a:latin typeface="Century Gothic" panose="020B0502020202020204" pitchFamily="34" charset="0"/>
              </a:rPr>
              <a:t>This liquid is the main active component of the oil made from the German chamomile plant. </a:t>
            </a:r>
            <a:r>
              <a:rPr lang="en-US" sz="1400" dirty="0" err="1">
                <a:latin typeface="Century Gothic" panose="020B0502020202020204" pitchFamily="34" charset="0"/>
              </a:rPr>
              <a:t>Bisabolol</a:t>
            </a:r>
            <a:r>
              <a:rPr lang="en-US" sz="1400" dirty="0">
                <a:latin typeface="Century Gothic" panose="020B0502020202020204" pitchFamily="34" charset="0"/>
              </a:rPr>
              <a:t> is used as a skin conditioning agent to make the skin look and feel soft, smooth, and supple.</a:t>
            </a:r>
            <a:endParaRPr lang="en-US" sz="1600" dirty="0"/>
          </a:p>
        </p:txBody>
      </p:sp>
    </p:spTree>
    <p:extLst>
      <p:ext uri="{BB962C8B-B14F-4D97-AF65-F5344CB8AC3E}">
        <p14:creationId xmlns:p14="http://schemas.microsoft.com/office/powerpoint/2010/main" val="2766061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CD5DB-8F3B-6447-BD0B-BD1558702404}"/>
              </a:ext>
            </a:extLst>
          </p:cNvPr>
          <p:cNvPicPr>
            <a:picLocks noChangeAspect="1"/>
          </p:cNvPicPr>
          <p:nvPr/>
        </p:nvPicPr>
        <p:blipFill>
          <a:blip r:embed="rId2"/>
          <a:stretch>
            <a:fillRect/>
          </a:stretch>
        </p:blipFill>
        <p:spPr>
          <a:xfrm>
            <a:off x="630748" y="1726318"/>
            <a:ext cx="2540000" cy="2540000"/>
          </a:xfrm>
          <a:prstGeom prst="rect">
            <a:avLst/>
          </a:prstGeom>
        </p:spPr>
      </p:pic>
      <p:sp>
        <p:nvSpPr>
          <p:cNvPr id="8" name="Title 1"/>
          <p:cNvSpPr txBox="1">
            <a:spLocks/>
          </p:cNvSpPr>
          <p:nvPr/>
        </p:nvSpPr>
        <p:spPr>
          <a:xfrm>
            <a:off x="0" y="7429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t>®</a:t>
            </a:r>
            <a:br>
              <a:rPr lang="en-US" sz="2800" b="0" dirty="0">
                <a:latin typeface="Century Gothic" panose="020B0502020202020204" pitchFamily="34" charset="0"/>
              </a:rPr>
            </a:br>
            <a:r>
              <a:rPr lang="en-US" b="0" dirty="0">
                <a:solidFill>
                  <a:srgbClr val="C4C4C4"/>
                </a:solidFill>
                <a:latin typeface="Century Gothic" panose="020B0502020202020204" pitchFamily="34" charset="0"/>
              </a:rPr>
              <a:t>Super Crème</a:t>
            </a:r>
          </a:p>
          <a:p>
            <a:pPr algn="ctr"/>
            <a:endParaRPr lang="en-US" b="0" dirty="0">
              <a:solidFill>
                <a:srgbClr val="BFBFBF"/>
              </a:solidFill>
            </a:endParaRPr>
          </a:p>
        </p:txBody>
      </p:sp>
      <p:grpSp>
        <p:nvGrpSpPr>
          <p:cNvPr id="5" name="Gruppieren">
            <a:extLst>
              <a:ext uri="{FF2B5EF4-FFF2-40B4-BE49-F238E27FC236}">
                <a16:creationId xmlns:a16="http://schemas.microsoft.com/office/drawing/2014/main" id="{0AF948DB-A26A-8F4B-A0D4-29758313E459}"/>
              </a:ext>
            </a:extLst>
          </p:cNvPr>
          <p:cNvGrpSpPr/>
          <p:nvPr/>
        </p:nvGrpSpPr>
        <p:grpSpPr>
          <a:xfrm>
            <a:off x="3352800" y="1276350"/>
            <a:ext cx="5321943" cy="3038862"/>
            <a:chOff x="0" y="0"/>
            <a:chExt cx="10643884" cy="6077722"/>
          </a:xfrm>
        </p:grpSpPr>
        <p:sp>
          <p:nvSpPr>
            <p:cNvPr id="6" name="Form">
              <a:extLst>
                <a:ext uri="{FF2B5EF4-FFF2-40B4-BE49-F238E27FC236}">
                  <a16:creationId xmlns:a16="http://schemas.microsoft.com/office/drawing/2014/main" id="{BEF15577-1C8B-D74E-A881-D7840AB1C202}"/>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7" name="Form">
              <a:extLst>
                <a:ext uri="{FF2B5EF4-FFF2-40B4-BE49-F238E27FC236}">
                  <a16:creationId xmlns:a16="http://schemas.microsoft.com/office/drawing/2014/main" id="{88CC26AF-A041-754F-889A-29A5D6F25EDF}"/>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9" name="Gruppieren">
              <a:extLst>
                <a:ext uri="{FF2B5EF4-FFF2-40B4-BE49-F238E27FC236}">
                  <a16:creationId xmlns:a16="http://schemas.microsoft.com/office/drawing/2014/main" id="{1DB17465-D1B5-D941-A0B3-A62DF2C061EF}"/>
                </a:ext>
              </a:extLst>
            </p:cNvPr>
            <p:cNvGrpSpPr/>
            <p:nvPr/>
          </p:nvGrpSpPr>
          <p:grpSpPr>
            <a:xfrm>
              <a:off x="0" y="5876853"/>
              <a:ext cx="10643885" cy="137834"/>
              <a:chOff x="0" y="0"/>
              <a:chExt cx="10643884" cy="137832"/>
            </a:xfrm>
          </p:grpSpPr>
          <p:sp>
            <p:nvSpPr>
              <p:cNvPr id="16" name="Rechteck">
                <a:extLst>
                  <a:ext uri="{FF2B5EF4-FFF2-40B4-BE49-F238E27FC236}">
                    <a16:creationId xmlns:a16="http://schemas.microsoft.com/office/drawing/2014/main" id="{B5B123AF-E329-7149-870B-89B620192FEC}"/>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7" name="Rechteck">
                <a:extLst>
                  <a:ext uri="{FF2B5EF4-FFF2-40B4-BE49-F238E27FC236}">
                    <a16:creationId xmlns:a16="http://schemas.microsoft.com/office/drawing/2014/main" id="{CAA4D8AA-8D88-C143-BC0A-AF71138AC0B1}"/>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0" name="Form">
              <a:extLst>
                <a:ext uri="{FF2B5EF4-FFF2-40B4-BE49-F238E27FC236}">
                  <a16:creationId xmlns:a16="http://schemas.microsoft.com/office/drawing/2014/main" id="{4616482F-1D1E-7446-B721-8CE7B02FDF91}"/>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1" name="Form">
              <a:extLst>
                <a:ext uri="{FF2B5EF4-FFF2-40B4-BE49-F238E27FC236}">
                  <a16:creationId xmlns:a16="http://schemas.microsoft.com/office/drawing/2014/main" id="{D18FCFB5-8E2B-7F4B-9332-FEE12AE9F9A7}"/>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2" name="Form">
              <a:extLst>
                <a:ext uri="{FF2B5EF4-FFF2-40B4-BE49-F238E27FC236}">
                  <a16:creationId xmlns:a16="http://schemas.microsoft.com/office/drawing/2014/main" id="{E081945F-0262-FE4E-8440-6C585359FF02}"/>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722933C5-4291-114B-A20C-BC6D9D146D55}"/>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4" name="Form">
              <a:extLst>
                <a:ext uri="{FF2B5EF4-FFF2-40B4-BE49-F238E27FC236}">
                  <a16:creationId xmlns:a16="http://schemas.microsoft.com/office/drawing/2014/main" id="{8F78C0A0-D417-8145-95E0-6840988A3BE9}"/>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476651B2-55EF-E241-8C1E-512783B8B614}"/>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18" name="Picture 17">
            <a:extLst>
              <a:ext uri="{FF2B5EF4-FFF2-40B4-BE49-F238E27FC236}">
                <a16:creationId xmlns:a16="http://schemas.microsoft.com/office/drawing/2014/main" id="{DED0AFA0-ABA6-B749-ACF2-52AAE1547B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6" r="6113"/>
          <a:stretch/>
        </p:blipFill>
        <p:spPr>
          <a:xfrm>
            <a:off x="3976299" y="1493968"/>
            <a:ext cx="4045266" cy="2527911"/>
          </a:xfrm>
          <a:prstGeom prst="rect">
            <a:avLst/>
          </a:prstGeom>
        </p:spPr>
      </p:pic>
    </p:spTree>
    <p:extLst>
      <p:ext uri="{BB962C8B-B14F-4D97-AF65-F5344CB8AC3E}">
        <p14:creationId xmlns:p14="http://schemas.microsoft.com/office/powerpoint/2010/main" val="825217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p>
        </p:txBody>
      </p:sp>
      <p:sp>
        <p:nvSpPr>
          <p:cNvPr id="8"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marL="0" indent="0">
              <a:buNone/>
            </a:pPr>
            <a:endParaRPr lang="en-US" sz="1200" dirty="0">
              <a:latin typeface="Century Gothic" panose="020B0502020202020204" pitchFamily="34" charset="0"/>
            </a:endParaRPr>
          </a:p>
          <a:p>
            <a:pPr lvl="1" fontAlgn="base"/>
            <a:r>
              <a:rPr lang="en-US" sz="1400" dirty="0"/>
              <a:t>Designed to brighten, hydrate and prevent</a:t>
            </a:r>
          </a:p>
          <a:p>
            <a:pPr lvl="1" fontAlgn="base"/>
            <a:r>
              <a:rPr lang="en-US" sz="1400" dirty="0"/>
              <a:t>Visibly reduces the appearance of age/dark spots, redness and hyperpigmentation</a:t>
            </a:r>
          </a:p>
          <a:p>
            <a:pPr lvl="1" fontAlgn="base"/>
            <a:r>
              <a:rPr lang="en-US" sz="1400" dirty="0"/>
              <a:t>Innovative formula </a:t>
            </a:r>
            <a:r>
              <a:rPr lang="en-US" sz="1400" dirty="0" err="1"/>
              <a:t>utilises</a:t>
            </a:r>
            <a:r>
              <a:rPr lang="en-US" sz="1400" dirty="0"/>
              <a:t> Tranexamic Acid to brighten and restore the skin’s natural radiance</a:t>
            </a:r>
          </a:p>
          <a:p>
            <a:pPr lvl="1" fontAlgn="base"/>
            <a:r>
              <a:rPr lang="en-US" sz="1400" dirty="0"/>
              <a:t>Helps reduce sebum (oil) build up while leaving the skin feeling flawless and healthy </a:t>
            </a:r>
          </a:p>
          <a:p>
            <a:pPr lvl="1" fontAlgn="base"/>
            <a:r>
              <a:rPr lang="en-US" sz="1400" dirty="0" err="1"/>
              <a:t>Moisturises</a:t>
            </a:r>
            <a:r>
              <a:rPr lang="en-US" sz="1400" dirty="0"/>
              <a:t> to give skin a smoother and softer appearance</a:t>
            </a:r>
          </a:p>
        </p:txBody>
      </p:sp>
      <p:sp>
        <p:nvSpPr>
          <p:cNvPr id="12"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latin typeface="Century Gothic" panose="020B0502020202020204" pitchFamily="34" charset="0"/>
              </a:rPr>
              <a:t>Ingredients</a:t>
            </a:r>
          </a:p>
          <a:p>
            <a:pPr lvl="1"/>
            <a:r>
              <a:rPr lang="en-US" sz="1400" b="1" dirty="0"/>
              <a:t>Tranexamic Acid</a:t>
            </a:r>
            <a:br>
              <a:rPr lang="en-US" sz="1400" dirty="0"/>
            </a:br>
            <a:r>
              <a:rPr lang="en-US" sz="1400" dirty="0"/>
              <a:t>Tranexamic Acid is a synthetic derivative of the amino acid lysine and is classified as a skin conditioning agent. Tranexamic acid also has skin brightening properties that help reduce the appearance of dark spots for a more even-looking complexion.</a:t>
            </a:r>
          </a:p>
          <a:p>
            <a:pPr lvl="1"/>
            <a:r>
              <a:rPr lang="en-US" sz="1400" b="1" dirty="0"/>
              <a:t>Advanced Moisture Complex (Glycerin &amp; Water &amp; Sodium PCA &amp; Urea &amp; </a:t>
            </a:r>
            <a:r>
              <a:rPr lang="en-US" sz="1400" b="1" dirty="0" err="1"/>
              <a:t>Trehalose</a:t>
            </a:r>
            <a:r>
              <a:rPr lang="en-US" sz="1400" b="1" dirty="0"/>
              <a:t> &amp; Triacetin &amp; Polyquaternium-51 &amp; Sodium Hyaluronate): </a:t>
            </a:r>
            <a:r>
              <a:rPr lang="en-US" sz="1400" dirty="0"/>
              <a:t>This blend of ingredients provides rapid and long-term skin hydration, helping to keep the skin looking smooth and soft.</a:t>
            </a:r>
            <a:br>
              <a:rPr lang="en-US" sz="1000" dirty="0"/>
            </a:br>
            <a:br>
              <a:rPr lang="en-US" sz="1000" dirty="0"/>
            </a:br>
            <a:endParaRPr lang="en-US" sz="1050" dirty="0"/>
          </a:p>
        </p:txBody>
      </p:sp>
    </p:spTree>
    <p:extLst>
      <p:ext uri="{BB962C8B-B14F-4D97-AF65-F5344CB8AC3E}">
        <p14:creationId xmlns:p14="http://schemas.microsoft.com/office/powerpoint/2010/main" val="3332712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381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err="1">
                <a:latin typeface="Century Gothic" panose="020B0502020202020204" pitchFamily="34" charset="0"/>
              </a:rPr>
              <a:t>Pentaxyl</a:t>
            </a:r>
            <a:r>
              <a:rPr lang="en-US" sz="2800" b="0" baseline="30000" dirty="0"/>
              <a:t>®</a:t>
            </a:r>
            <a:endParaRPr lang="en-US" b="0" baseline="30000" dirty="0">
              <a:solidFill>
                <a:srgbClr val="BFBFBF"/>
              </a:solidFill>
            </a:endParaRPr>
          </a:p>
        </p:txBody>
      </p:sp>
      <p:grpSp>
        <p:nvGrpSpPr>
          <p:cNvPr id="5" name="Gruppieren">
            <a:extLst>
              <a:ext uri="{FF2B5EF4-FFF2-40B4-BE49-F238E27FC236}">
                <a16:creationId xmlns:a16="http://schemas.microsoft.com/office/drawing/2014/main" id="{5EC9B429-B8A8-2F4E-BCA2-C54FF533F83C}"/>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9998A2CD-BED7-E849-BF55-665963E43037}"/>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DCBAA80D-07D0-5A48-A2CB-85DABA0C0EA4}"/>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0B981B08-A0C8-BA44-B643-DFA3A445D867}"/>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C16DF654-FF72-444E-B05E-39DE086E345B}"/>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1F40D773-0EB8-174B-8971-C847FBFD7967}"/>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962B2D1B-623E-D244-9A8E-DBF668B74495}"/>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17D58634-B6F1-234D-9A8A-E23CF0815D0D}"/>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BD048EE0-87B7-3049-A3E1-BF299012270E}"/>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890D38F1-9060-C34F-8018-2898D6D2E9AD}"/>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40680334-DA61-C041-8F4F-C8E8319ACFA7}"/>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B125E3A0-C91D-FD43-A53B-791BC963DB92}"/>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99B5D938-21B1-0648-98FF-0C36DABD7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26" r="7508"/>
          <a:stretch/>
        </p:blipFill>
        <p:spPr>
          <a:xfrm>
            <a:off x="3976299" y="1467727"/>
            <a:ext cx="4045266" cy="2599050"/>
          </a:xfrm>
          <a:prstGeom prst="rect">
            <a:avLst/>
          </a:prstGeom>
        </p:spPr>
      </p:pic>
      <p:pic>
        <p:nvPicPr>
          <p:cNvPr id="22" name="Picture 21"/>
          <p:cNvPicPr>
            <a:picLocks noChangeAspect="1"/>
          </p:cNvPicPr>
          <p:nvPr/>
        </p:nvPicPr>
        <p:blipFill rotWithShape="1">
          <a:blip r:embed="rId3"/>
          <a:srcRect l="10345" t="10636" r="71462" b="20874"/>
          <a:stretch/>
        </p:blipFill>
        <p:spPr>
          <a:xfrm>
            <a:off x="1022547" y="945315"/>
            <a:ext cx="1568253" cy="3321004"/>
          </a:xfrm>
          <a:prstGeom prst="rect">
            <a:avLst/>
          </a:prstGeom>
        </p:spPr>
      </p:pic>
    </p:spTree>
    <p:extLst>
      <p:ext uri="{BB962C8B-B14F-4D97-AF65-F5344CB8AC3E}">
        <p14:creationId xmlns:p14="http://schemas.microsoft.com/office/powerpoint/2010/main" val="136292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err="1">
                <a:latin typeface="Century Gothic" panose="020B0502020202020204" pitchFamily="34" charset="0"/>
              </a:rPr>
              <a:t>Customised</a:t>
            </a:r>
            <a:r>
              <a:rPr lang="en-US" dirty="0">
                <a:latin typeface="Century Gothic" panose="020B0502020202020204" pitchFamily="34" charset="0"/>
              </a:rPr>
              <a:t> Solutions</a:t>
            </a:r>
          </a:p>
        </p:txBody>
      </p:sp>
      <p:sp>
        <p:nvSpPr>
          <p:cNvPr id="4" name="Content Placeholder 3"/>
          <p:cNvSpPr>
            <a:spLocks noGrp="1"/>
          </p:cNvSpPr>
          <p:nvPr>
            <p:ph idx="4294967295"/>
          </p:nvPr>
        </p:nvSpPr>
        <p:spPr>
          <a:xfrm>
            <a:off x="228600" y="1063625"/>
            <a:ext cx="8534400" cy="3394075"/>
          </a:xfrm>
        </p:spPr>
        <p:txBody>
          <a:bodyPr>
            <a:noAutofit/>
          </a:bodyPr>
          <a:lstStyle/>
          <a:p>
            <a:pPr fontAlgn="base"/>
            <a:r>
              <a:rPr lang="en-US" sz="2000" dirty="0">
                <a:latin typeface="Century Gothic" panose="020B0502020202020204" pitchFamily="34" charset="0"/>
              </a:rPr>
              <a:t>When trying to decide which products are best suited for each customer you will want to:</a:t>
            </a:r>
          </a:p>
          <a:p>
            <a:pPr marL="914400" lvl="1" indent="-457200" fontAlgn="base">
              <a:buFont typeface="+mj-lt"/>
              <a:buAutoNum type="arabicPeriod"/>
            </a:pPr>
            <a:r>
              <a:rPr lang="en-US" dirty="0">
                <a:latin typeface="Century Gothic" panose="020B0502020202020204" pitchFamily="34" charset="0"/>
              </a:rPr>
              <a:t>Determine what skin type your client has</a:t>
            </a:r>
          </a:p>
          <a:p>
            <a:pPr lvl="2" fontAlgn="base">
              <a:buFont typeface="Wingdings" pitchFamily="2" charset="2"/>
              <a:buChar char="ü"/>
            </a:pPr>
            <a:r>
              <a:rPr lang="en-US" dirty="0">
                <a:latin typeface="Century Gothic" panose="020B0502020202020204" pitchFamily="34" charset="0"/>
              </a:rPr>
              <a:t>Then you can recommend the appropriate cleanser, toner and moisturiser. </a:t>
            </a:r>
          </a:p>
          <a:p>
            <a:pPr marL="914400" lvl="1" indent="-457200" fontAlgn="base">
              <a:buFont typeface="+mj-lt"/>
              <a:buAutoNum type="arabicPeriod"/>
            </a:pPr>
            <a:r>
              <a:rPr lang="en-US" dirty="0">
                <a:latin typeface="Century Gothic" panose="020B0502020202020204" pitchFamily="34" charset="0"/>
              </a:rPr>
              <a:t>Understand the different skin conditions your customer may be suffering from </a:t>
            </a:r>
            <a:r>
              <a:rPr lang="en-US" i="1" dirty="0">
                <a:latin typeface="Century Gothic" panose="020B0502020202020204" pitchFamily="34" charset="0"/>
              </a:rPr>
              <a:t>(utilising the S.O.A.P method discussed in Skincare 1 to 1 class)</a:t>
            </a:r>
          </a:p>
          <a:p>
            <a:pPr lvl="2" fontAlgn="base">
              <a:buFont typeface="Wingdings" pitchFamily="2" charset="2"/>
              <a:buChar char="ü"/>
            </a:pPr>
            <a:r>
              <a:rPr lang="en-US" dirty="0">
                <a:latin typeface="Century Gothic" panose="020B0502020202020204" pitchFamily="34" charset="0"/>
              </a:rPr>
              <a:t>Offer solutions through the use of targeted treatment products</a:t>
            </a:r>
          </a:p>
          <a:p>
            <a:pPr marL="0" indent="0" fontAlgn="base">
              <a:buNone/>
            </a:pPr>
            <a:endParaRPr lang="en-US" sz="2000" i="1" dirty="0">
              <a:latin typeface="Century Gothic" panose="020B0502020202020204" pitchFamily="34" charset="0"/>
            </a:endParaRPr>
          </a:p>
          <a:p>
            <a:pPr marL="0" indent="0" fontAlgn="base">
              <a:buNone/>
            </a:pPr>
            <a:endParaRPr lang="en-US" sz="2000" dirty="0">
              <a:latin typeface="Century Gothic" panose="020B0502020202020204" pitchFamily="34" charset="0"/>
            </a:endParaRPr>
          </a:p>
        </p:txBody>
      </p:sp>
    </p:spTree>
    <p:extLst>
      <p:ext uri="{BB962C8B-B14F-4D97-AF65-F5344CB8AC3E}">
        <p14:creationId xmlns:p14="http://schemas.microsoft.com/office/powerpoint/2010/main" val="347622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381000" y="895350"/>
            <a:ext cx="4040188"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400" dirty="0">
                <a:latin typeface="Century Gothic" panose="020B0502020202020204" pitchFamily="34" charset="0"/>
              </a:rPr>
              <a:t>Reduces the appearance of stretch marks and wrinkles</a:t>
            </a:r>
          </a:p>
          <a:p>
            <a:pPr lvl="1" fontAlgn="base"/>
            <a:r>
              <a:rPr lang="en-US" sz="1400" dirty="0">
                <a:latin typeface="Century Gothic" panose="020B0502020202020204" pitchFamily="34" charset="0"/>
              </a:rPr>
              <a:t>Maintains healthy skin </a:t>
            </a:r>
            <a:r>
              <a:rPr lang="en-US" sz="1400" dirty="0" err="1">
                <a:latin typeface="Century Gothic" panose="020B0502020202020204" pitchFamily="34" charset="0"/>
              </a:rPr>
              <a:t>colouration</a:t>
            </a:r>
            <a:r>
              <a:rPr lang="en-US" sz="1400" dirty="0">
                <a:latin typeface="Century Gothic" panose="020B0502020202020204" pitchFamily="34" charset="0"/>
              </a:rPr>
              <a:t> and increases hydration</a:t>
            </a:r>
          </a:p>
          <a:p>
            <a:pPr lvl="1" fontAlgn="base"/>
            <a:r>
              <a:rPr lang="en-US" sz="1400" dirty="0">
                <a:latin typeface="Century Gothic" panose="020B0502020202020204" pitchFamily="34" charset="0"/>
              </a:rPr>
              <a:t>Supports smooth skin texture and color</a:t>
            </a:r>
          </a:p>
          <a:p>
            <a:pPr lvl="1" fontAlgn="base"/>
            <a:endParaRPr lang="en-US" sz="1400" dirty="0">
              <a:latin typeface="Century Gothic" panose="020B0502020202020204" pitchFamily="34" charset="0"/>
            </a:endParaRPr>
          </a:p>
          <a:p>
            <a:pPr marL="0" indent="0" fontAlgn="base">
              <a:buNone/>
            </a:pPr>
            <a:r>
              <a:rPr lang="en-US" sz="1800" dirty="0">
                <a:latin typeface="Century Gothic" panose="020B0502020202020204" pitchFamily="34" charset="0"/>
              </a:rPr>
              <a:t>**Remember, always apply </a:t>
            </a:r>
            <a:r>
              <a:rPr lang="en-US" sz="1800" dirty="0" err="1">
                <a:latin typeface="Century Gothic" panose="020B0502020202020204" pitchFamily="34" charset="0"/>
              </a:rPr>
              <a:t>Pentaxyl</a:t>
            </a:r>
            <a:r>
              <a:rPr lang="en-US" sz="1800" dirty="0">
                <a:latin typeface="Century Gothic" panose="020B0502020202020204" pitchFamily="34" charset="0"/>
              </a:rPr>
              <a:t> first, then apply a moisturiser on top. Apply in    circular motions. </a:t>
            </a:r>
          </a:p>
        </p:txBody>
      </p:sp>
      <p:sp>
        <p:nvSpPr>
          <p:cNvPr id="10"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fontAlgn="base"/>
            <a:r>
              <a:rPr lang="en-US" sz="1400" b="1" dirty="0" err="1">
                <a:latin typeface="Century Gothic" panose="020B0502020202020204" pitchFamily="34" charset="0"/>
              </a:rPr>
              <a:t>Matrixyl</a:t>
            </a:r>
            <a:r>
              <a:rPr lang="en-US" sz="1400" b="1" dirty="0">
                <a:latin typeface="Century Gothic" panose="020B0502020202020204" pitchFamily="34" charset="0"/>
              </a:rPr>
              <a:t>®: </a:t>
            </a:r>
            <a:r>
              <a:rPr lang="en-US" sz="1400" dirty="0" err="1">
                <a:latin typeface="Century Gothic" panose="020B0502020202020204" pitchFamily="34" charset="0"/>
              </a:rPr>
              <a:t>Matrixyl</a:t>
            </a:r>
            <a:r>
              <a:rPr lang="en-US" sz="1400" dirty="0">
                <a:latin typeface="Century Gothic" panose="020B0502020202020204" pitchFamily="34" charset="0"/>
              </a:rPr>
              <a:t> is the trademark name for palmitoyl pentapeptide-3. This breakthrough ingredient supports healthy collagen in the skin. </a:t>
            </a:r>
            <a:r>
              <a:rPr lang="en-US" sz="1400" dirty="0" err="1">
                <a:latin typeface="Century Gothic" panose="020B0502020202020204" pitchFamily="34" charset="0"/>
              </a:rPr>
              <a:t>Matrixyl</a:t>
            </a:r>
            <a:r>
              <a:rPr lang="en-US" sz="1400" dirty="0">
                <a:latin typeface="Century Gothic" panose="020B0502020202020204" pitchFamily="34" charset="0"/>
              </a:rPr>
              <a:t> becomes even more effective when combined with other peptides.</a:t>
            </a:r>
          </a:p>
          <a:p>
            <a:pPr lvl="1" fontAlgn="base"/>
            <a:r>
              <a:rPr lang="en-US" sz="1400" b="1" i="1" dirty="0">
                <a:latin typeface="Century Gothic" panose="020B0502020202020204" pitchFamily="34" charset="0"/>
              </a:rPr>
              <a:t>Acetyl Hexapeptide-3: </a:t>
            </a:r>
            <a:r>
              <a:rPr lang="en-US" sz="1400" i="1" dirty="0">
                <a:latin typeface="Century Gothic" panose="020B0502020202020204" pitchFamily="34" charset="0"/>
              </a:rPr>
              <a:t>Acetyl Hexapeptide-3 is a unique blend of three amino acids that has been reported to reduce the appearance of wrinkles on the forehead and eyes caused by facial expression muscles.</a:t>
            </a:r>
            <a:endParaRPr lang="en-US" sz="1600" dirty="0"/>
          </a:p>
        </p:txBody>
      </p:sp>
      <p:sp>
        <p:nvSpPr>
          <p:cNvPr id="13" name="Title 4"/>
          <p:cNvSpPr txBox="1">
            <a:spLocks/>
          </p:cNvSpPr>
          <p:nvPr/>
        </p:nvSpPr>
        <p:spPr>
          <a:xfrm>
            <a:off x="0" y="206375"/>
            <a:ext cx="9144000"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dirty="0">
                <a:latin typeface="Century Gothic" panose="020B0502020202020204" pitchFamily="34" charset="0"/>
              </a:rPr>
              <a:t>Benefits &amp; Ingredients</a:t>
            </a:r>
          </a:p>
        </p:txBody>
      </p:sp>
    </p:spTree>
    <p:extLst>
      <p:ext uri="{BB962C8B-B14F-4D97-AF65-F5344CB8AC3E}">
        <p14:creationId xmlns:p14="http://schemas.microsoft.com/office/powerpoint/2010/main" val="1786238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228600" y="1047750"/>
            <a:ext cx="7772400" cy="3810000"/>
          </a:xfrm>
        </p:spPr>
        <p:txBody>
          <a:bodyPr>
            <a:normAutofit/>
          </a:bodyPr>
          <a:lstStyle/>
          <a:p>
            <a:r>
              <a:rPr lang="en-US" sz="2000" dirty="0">
                <a:latin typeface="Century Gothic" panose="020B0502020202020204" pitchFamily="34" charset="0"/>
              </a:rPr>
              <a:t>To PREVENT further Hyperpigmentation:</a:t>
            </a:r>
          </a:p>
          <a:p>
            <a:pPr lvl="1"/>
            <a:r>
              <a:rPr lang="en-US" sz="1600" b="1" dirty="0">
                <a:latin typeface="Century Gothic" panose="020B0502020202020204" pitchFamily="34" charset="0"/>
              </a:rPr>
              <a:t>Limit your exposure to UV rays.</a:t>
            </a:r>
            <a:r>
              <a:rPr lang="en-US" sz="1600" dirty="0">
                <a:latin typeface="Century Gothic" panose="020B0502020202020204" pitchFamily="34" charset="0"/>
              </a:rPr>
              <a:t> Exposure to UV rays is one of the most common causes of hyperpigmentation. While limiting exposure will do nothing to affect hyperpigmentation you already have it can help prevent further </a:t>
            </a:r>
            <a:r>
              <a:rPr lang="en-US" sz="1600" dirty="0" err="1">
                <a:latin typeface="Century Gothic" panose="020B0502020202020204" pitchFamily="34" charset="0"/>
              </a:rPr>
              <a:t>discolouration</a:t>
            </a:r>
            <a:r>
              <a:rPr lang="en-US" sz="1600" dirty="0">
                <a:latin typeface="Century Gothic" panose="020B0502020202020204" pitchFamily="34" charset="0"/>
              </a:rPr>
              <a:t>.</a:t>
            </a:r>
          </a:p>
          <a:p>
            <a:pPr lvl="1"/>
            <a:r>
              <a:rPr lang="en-US" sz="1600" dirty="0">
                <a:latin typeface="Century Gothic" panose="020B0502020202020204" pitchFamily="34" charset="0"/>
              </a:rPr>
              <a:t>Don't use tanning beds.</a:t>
            </a:r>
          </a:p>
          <a:p>
            <a:pPr lvl="1"/>
            <a:r>
              <a:rPr lang="en-US" sz="1600" dirty="0">
                <a:latin typeface="Century Gothic" panose="020B0502020202020204" pitchFamily="34" charset="0"/>
              </a:rPr>
              <a:t>Limit your time outside and don't sunbathe. </a:t>
            </a:r>
          </a:p>
          <a:p>
            <a:pPr lvl="1"/>
            <a:r>
              <a:rPr lang="en-US" sz="1600" b="1" u="sng" dirty="0">
                <a:latin typeface="Century Gothic" panose="020B0502020202020204" pitchFamily="34" charset="0"/>
              </a:rPr>
              <a:t>Always wear sunscreen</a:t>
            </a:r>
            <a:r>
              <a:rPr lang="en-US" sz="1600" dirty="0">
                <a:latin typeface="Century Gothic" panose="020B0502020202020204" pitchFamily="34" charset="0"/>
              </a:rPr>
              <a:t>. In strong, direct sun, wear a hat and long sleeves. </a:t>
            </a:r>
          </a:p>
          <a:p>
            <a:endParaRPr lang="en-US" sz="1800" dirty="0">
              <a:latin typeface="Century Gothic" panose="020B0502020202020204" pitchFamily="34" charset="0"/>
            </a:endParaRPr>
          </a:p>
          <a:p>
            <a:pPr marL="0" indent="0">
              <a:buNone/>
            </a:pPr>
            <a:endParaRPr lang="en-US" sz="1800" b="1" dirty="0">
              <a:latin typeface="Century Gothic" panose="020B0502020202020204" pitchFamily="34" charset="0"/>
            </a:endParaRPr>
          </a:p>
          <a:p>
            <a:pPr marL="0" indent="0">
              <a:buNone/>
            </a:pPr>
            <a:endParaRPr lang="en-US" sz="1800" cap="all" dirty="0">
              <a:latin typeface="Century Gothic" panose="020B0502020202020204" pitchFamily="34" charset="0"/>
            </a:endParaRPr>
          </a:p>
          <a:p>
            <a:pPr marL="0" indent="0">
              <a:buNone/>
            </a:pPr>
            <a:endParaRPr lang="en-US" sz="1800" cap="all"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5" name="Title 1"/>
          <p:cNvSpPr txBox="1">
            <a:spLocks/>
          </p:cNvSpPr>
          <p:nvPr/>
        </p:nvSpPr>
        <p:spPr>
          <a:xfrm>
            <a:off x="0" y="205979"/>
            <a:ext cx="9144000" cy="857250"/>
          </a:xfrm>
          <a:prstGeom prst="rect">
            <a:avLst/>
          </a:prstGeom>
        </p:spPr>
        <p:txBody>
          <a:bodyPr>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dirty="0">
                <a:latin typeface="Century Gothic" panose="020B0502020202020204" pitchFamily="34" charset="0"/>
              </a:rPr>
              <a:t>Hyperpigmentation Causes</a:t>
            </a:r>
            <a:endParaRPr lang="en-US" dirty="0"/>
          </a:p>
        </p:txBody>
      </p:sp>
    </p:spTree>
    <p:extLst>
      <p:ext uri="{BB962C8B-B14F-4D97-AF65-F5344CB8AC3E}">
        <p14:creationId xmlns:p14="http://schemas.microsoft.com/office/powerpoint/2010/main" val="1839182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722312" y="3305176"/>
            <a:ext cx="7772401" cy="1838325"/>
          </a:xfrm>
          <a:prstGeom prst="rect">
            <a:avLst/>
          </a:prstGeom>
        </p:spPr>
        <p:txBody>
          <a:bodyPr/>
          <a:lstStyle/>
          <a:p>
            <a:pPr lvl="0">
              <a:defRPr sz="1800">
                <a:solidFill>
                  <a:srgbClr val="000000"/>
                </a:solidFill>
              </a:defRPr>
            </a:pPr>
            <a:r>
              <a:rPr lang="en-US" sz="4000" b="1" dirty="0">
                <a:solidFill>
                  <a:srgbClr val="86754D"/>
                </a:solidFill>
              </a:rPr>
              <a:t>AGEING SKIN</a:t>
            </a:r>
            <a:endParaRPr sz="2400" b="1" dirty="0"/>
          </a:p>
        </p:txBody>
      </p:sp>
    </p:spTree>
    <p:extLst>
      <p:ext uri="{BB962C8B-B14F-4D97-AF65-F5344CB8AC3E}">
        <p14:creationId xmlns:p14="http://schemas.microsoft.com/office/powerpoint/2010/main" val="2173778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What causes Ageing?</a:t>
            </a:r>
          </a:p>
        </p:txBody>
      </p:sp>
      <p:sp>
        <p:nvSpPr>
          <p:cNvPr id="4" name="Content Placeholder 3"/>
          <p:cNvSpPr>
            <a:spLocks noGrp="1"/>
          </p:cNvSpPr>
          <p:nvPr>
            <p:ph idx="4294967295"/>
          </p:nvPr>
        </p:nvSpPr>
        <p:spPr>
          <a:xfrm>
            <a:off x="121921" y="819150"/>
            <a:ext cx="4876800" cy="4171950"/>
          </a:xfrm>
        </p:spPr>
        <p:txBody>
          <a:bodyPr>
            <a:noAutofit/>
          </a:bodyPr>
          <a:lstStyle/>
          <a:p>
            <a:r>
              <a:rPr lang="en-US" sz="1600" dirty="0">
                <a:latin typeface="Century Gothic" panose="020B0502020202020204" pitchFamily="34" charset="0"/>
              </a:rPr>
              <a:t>Many things cause our skin to age. Some things we cannot do anything about; others we can influence. </a:t>
            </a:r>
          </a:p>
          <a:p>
            <a:pPr lvl="1"/>
            <a:r>
              <a:rPr lang="en-US" sz="1300" dirty="0">
                <a:latin typeface="Century Gothic" panose="020B0502020202020204" pitchFamily="34" charset="0"/>
              </a:rPr>
              <a:t>One thing that we</a:t>
            </a:r>
            <a:r>
              <a:rPr lang="en-US" sz="1300" u="sng" dirty="0">
                <a:latin typeface="Century Gothic" panose="020B0502020202020204" pitchFamily="34" charset="0"/>
              </a:rPr>
              <a:t> cannot </a:t>
            </a:r>
            <a:r>
              <a:rPr lang="en-US" sz="1300" dirty="0">
                <a:latin typeface="Century Gothic" panose="020B0502020202020204" pitchFamily="34" charset="0"/>
              </a:rPr>
              <a:t>change is the natural ageing process. With time, we all get visible lines on our face. It is natural for our face to lose some of its youthful fullness. We notice our skin becoming thinner and drier. Our genes largely control when these changes occur. The medical term for this type of aging is “</a:t>
            </a:r>
            <a:r>
              <a:rPr lang="en-US" sz="1300" b="1" dirty="0">
                <a:latin typeface="Century Gothic" panose="020B0502020202020204" pitchFamily="34" charset="0"/>
              </a:rPr>
              <a:t>intrinsic ageing</a:t>
            </a:r>
            <a:r>
              <a:rPr lang="en-US" sz="1300" dirty="0">
                <a:latin typeface="Century Gothic" panose="020B0502020202020204" pitchFamily="34" charset="0"/>
              </a:rPr>
              <a:t>.” </a:t>
            </a:r>
          </a:p>
          <a:p>
            <a:pPr lvl="1"/>
            <a:r>
              <a:rPr lang="en-US" sz="1300" dirty="0">
                <a:latin typeface="Century Gothic" panose="020B0502020202020204" pitchFamily="34" charset="0"/>
              </a:rPr>
              <a:t>We </a:t>
            </a:r>
            <a:r>
              <a:rPr lang="en-US" sz="1300" u="sng" dirty="0">
                <a:latin typeface="Century Gothic" panose="020B0502020202020204" pitchFamily="34" charset="0"/>
              </a:rPr>
              <a:t>can</a:t>
            </a:r>
            <a:r>
              <a:rPr lang="en-US" sz="1300" dirty="0">
                <a:latin typeface="Century Gothic" panose="020B0502020202020204" pitchFamily="34" charset="0"/>
              </a:rPr>
              <a:t> influence another type of aging that affects our skin. Our environment and lifestyle choices can cause our skin to age prematurely. The medical term for this type of ageing is “</a:t>
            </a:r>
            <a:r>
              <a:rPr lang="en-US" sz="1300" b="1" dirty="0">
                <a:latin typeface="Century Gothic" panose="020B0502020202020204" pitchFamily="34" charset="0"/>
              </a:rPr>
              <a:t>extrinsic ageing</a:t>
            </a:r>
            <a:r>
              <a:rPr lang="en-US" sz="1300" dirty="0">
                <a:latin typeface="Century Gothic" panose="020B0502020202020204" pitchFamily="34" charset="0"/>
              </a:rPr>
              <a:t>.” By taking some preventive actions, we can slow the effects that this type of aging has on our skin. </a:t>
            </a:r>
          </a:p>
          <a:p>
            <a:pPr marL="0" indent="0" fontAlgn="base">
              <a:buNone/>
            </a:pPr>
            <a:endParaRPr lang="en-US" sz="1700" dirty="0">
              <a:latin typeface="Century Gothic" panose="020B0502020202020204" pitchFamily="34" charset="0"/>
            </a:endParaRPr>
          </a:p>
        </p:txBody>
      </p:sp>
      <p:pic>
        <p:nvPicPr>
          <p:cNvPr id="8196" name="Picture 4" descr="http://www.biovision.com/download/image/aging_cau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121" y="1047750"/>
            <a:ext cx="3764279" cy="31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11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Skin Changes with AGE </a:t>
            </a:r>
          </a:p>
        </p:txBody>
      </p:sp>
      <p:sp>
        <p:nvSpPr>
          <p:cNvPr id="4" name="Content Placeholder 3"/>
          <p:cNvSpPr>
            <a:spLocks noGrp="1"/>
          </p:cNvSpPr>
          <p:nvPr>
            <p:ph idx="4294967295"/>
          </p:nvPr>
        </p:nvSpPr>
        <p:spPr>
          <a:xfrm>
            <a:off x="228600" y="1093788"/>
            <a:ext cx="8458200" cy="3962400"/>
          </a:xfrm>
        </p:spPr>
        <p:txBody>
          <a:bodyPr>
            <a:normAutofit/>
          </a:bodyPr>
          <a:lstStyle/>
          <a:p>
            <a:r>
              <a:rPr lang="en-US" sz="2000" dirty="0">
                <a:latin typeface="Century Gothic" panose="020B0502020202020204" pitchFamily="34" charset="0"/>
              </a:rPr>
              <a:t>As we grow older, changes like these naturally occur:</a:t>
            </a:r>
          </a:p>
          <a:p>
            <a:pPr lvl="1"/>
            <a:r>
              <a:rPr lang="en-US" sz="1600" dirty="0">
                <a:latin typeface="Century Gothic" panose="020B0502020202020204" pitchFamily="34" charset="0"/>
              </a:rPr>
              <a:t>Skin becomes rougher.</a:t>
            </a:r>
          </a:p>
          <a:p>
            <a:pPr lvl="1"/>
            <a:r>
              <a:rPr lang="en-US" sz="1600" dirty="0">
                <a:latin typeface="Century Gothic" panose="020B0502020202020204" pitchFamily="34" charset="0"/>
              </a:rPr>
              <a:t>Skin becomes slack. The loss of the elastic tissue (elastin) in the skin with age causes the skin to hang loosely.</a:t>
            </a:r>
          </a:p>
          <a:p>
            <a:pPr lvl="1"/>
            <a:r>
              <a:rPr lang="en-US" sz="1600" dirty="0">
                <a:latin typeface="Century Gothic" panose="020B0502020202020204" pitchFamily="34" charset="0"/>
              </a:rPr>
              <a:t>Skin becomes more transparent. This is caused by thinning of the epidermis (surface layer of the skin).</a:t>
            </a:r>
          </a:p>
          <a:p>
            <a:pPr lvl="1"/>
            <a:r>
              <a:rPr lang="en-US" sz="1600" dirty="0">
                <a:latin typeface="Century Gothic" panose="020B0502020202020204" pitchFamily="34" charset="0"/>
              </a:rPr>
              <a:t>Skin becomes more fragile. This is caused by a flattening of the area where the epidermis and dermis (layer of skin under the epidermis) come together.</a:t>
            </a:r>
          </a:p>
          <a:p>
            <a:pPr lvl="1"/>
            <a:r>
              <a:rPr lang="en-US" sz="1600" dirty="0">
                <a:latin typeface="Century Gothic" panose="020B0502020202020204" pitchFamily="34" charset="0"/>
              </a:rPr>
              <a:t>Skin becomes more easily bruised. This is due to thinner </a:t>
            </a:r>
            <a:r>
              <a:rPr lang="en-US" sz="1600" dirty="0">
                <a:latin typeface="Century Gothic" panose="020B0502020202020204" pitchFamily="34" charset="0"/>
                <a:hlinkClick r:id="rId3"/>
              </a:rPr>
              <a:t>blood</a:t>
            </a:r>
            <a:r>
              <a:rPr lang="en-US" sz="1600" dirty="0">
                <a:latin typeface="Century Gothic" panose="020B0502020202020204" pitchFamily="34" charset="0"/>
              </a:rPr>
              <a:t> vessel walls .</a:t>
            </a:r>
          </a:p>
        </p:txBody>
      </p:sp>
    </p:spTree>
    <p:extLst>
      <p:ext uri="{BB962C8B-B14F-4D97-AF65-F5344CB8AC3E}">
        <p14:creationId xmlns:p14="http://schemas.microsoft.com/office/powerpoint/2010/main" val="1207104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Ageing Skin</a:t>
            </a:r>
          </a:p>
        </p:txBody>
      </p:sp>
      <p:sp>
        <p:nvSpPr>
          <p:cNvPr id="4" name="Content Placeholder 3"/>
          <p:cNvSpPr>
            <a:spLocks noGrp="1"/>
          </p:cNvSpPr>
          <p:nvPr>
            <p:ph idx="4294967295"/>
          </p:nvPr>
        </p:nvSpPr>
        <p:spPr>
          <a:xfrm>
            <a:off x="0" y="1200150"/>
            <a:ext cx="8229600" cy="3810000"/>
          </a:xfrm>
        </p:spPr>
        <p:txBody>
          <a:bodyPr>
            <a:normAutofit/>
          </a:bodyPr>
          <a:lstStyle/>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12" name="Picture 2" descr="http://www.healthyskinsolutions.com/wp-content/uploads/Young-Skin-Old-Sk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890" y="895350"/>
            <a:ext cx="45720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6350"/>
            <a:ext cx="361769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73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Treatment for Ageing Skin</a:t>
            </a:r>
          </a:p>
        </p:txBody>
      </p:sp>
      <p:sp>
        <p:nvSpPr>
          <p:cNvPr id="4" name="Content Placeholder 3"/>
          <p:cNvSpPr>
            <a:spLocks noGrp="1"/>
          </p:cNvSpPr>
          <p:nvPr>
            <p:ph idx="4294967295"/>
          </p:nvPr>
        </p:nvSpPr>
        <p:spPr>
          <a:xfrm>
            <a:off x="228600" y="895350"/>
            <a:ext cx="8458200" cy="3962400"/>
          </a:xfrm>
        </p:spPr>
        <p:txBody>
          <a:bodyPr>
            <a:normAutofit/>
          </a:bodyPr>
          <a:lstStyle/>
          <a:p>
            <a:r>
              <a:rPr lang="en-US" sz="2000" b="1" dirty="0">
                <a:latin typeface="Century Gothic" panose="020B0502020202020204" pitchFamily="34" charset="0"/>
              </a:rPr>
              <a:t>Cleanse your skin gently.</a:t>
            </a:r>
            <a:r>
              <a:rPr lang="en-US" sz="2000" dirty="0">
                <a:latin typeface="Century Gothic" panose="020B0502020202020204" pitchFamily="34" charset="0"/>
              </a:rPr>
              <a:t> Scrubbing your skin clean can irritate your skin. Irritating your skin accelerates skin ageing. Gentle washing helps to remove pollution, makeup, and other substances without irritating your skin.</a:t>
            </a:r>
          </a:p>
          <a:p>
            <a:r>
              <a:rPr lang="en-US" sz="2000" b="1" dirty="0">
                <a:latin typeface="Century Gothic" panose="020B0502020202020204" pitchFamily="34" charset="0"/>
              </a:rPr>
              <a:t>Use </a:t>
            </a:r>
            <a:r>
              <a:rPr lang="en-US" sz="2000" b="1" dirty="0" err="1">
                <a:latin typeface="Century Gothic" panose="020B0502020202020204" pitchFamily="34" charset="0"/>
              </a:rPr>
              <a:t>specialised</a:t>
            </a:r>
            <a:r>
              <a:rPr lang="en-US" sz="2000" b="1" dirty="0">
                <a:latin typeface="Century Gothic" panose="020B0502020202020204" pitchFamily="34" charset="0"/>
              </a:rPr>
              <a:t> products. </a:t>
            </a:r>
            <a:r>
              <a:rPr lang="en-US" sz="2000" dirty="0">
                <a:latin typeface="Century Gothic" panose="020B0502020202020204" pitchFamily="34" charset="0"/>
              </a:rPr>
              <a:t>Choose products that help increase collagen production and support skins elasticity.</a:t>
            </a:r>
          </a:p>
          <a:p>
            <a:r>
              <a:rPr lang="en-US" sz="2000" b="1" dirty="0">
                <a:latin typeface="Century Gothic" panose="020B0502020202020204" pitchFamily="34" charset="0"/>
              </a:rPr>
              <a:t>Apply a facial moisturiser every day.</a:t>
            </a:r>
            <a:r>
              <a:rPr lang="en-US" sz="2000" dirty="0">
                <a:latin typeface="Century Gothic" panose="020B0502020202020204" pitchFamily="34" charset="0"/>
              </a:rPr>
              <a:t> Moisturiser traps water in our skin, giving it a more youthful appearance. </a:t>
            </a:r>
          </a:p>
          <a:p>
            <a:r>
              <a:rPr lang="en-US" sz="2000" b="1" dirty="0">
                <a:latin typeface="Century Gothic" panose="020B0502020202020204" pitchFamily="34" charset="0"/>
              </a:rPr>
              <a:t>Stop using skin care products that sting or burn.</a:t>
            </a:r>
            <a:r>
              <a:rPr lang="en-US" sz="2000" dirty="0">
                <a:latin typeface="Century Gothic" panose="020B0502020202020204" pitchFamily="34" charset="0"/>
              </a:rPr>
              <a:t> When your skin burns or stings, it means your skin is irritated. Irritating your skin can make it look older. </a:t>
            </a:r>
          </a:p>
          <a:p>
            <a:pPr marL="0" indent="0" fontAlgn="base">
              <a:buNone/>
            </a:pPr>
            <a:endParaRPr lang="en-US" sz="1800" dirty="0">
              <a:latin typeface="Century Gothic" panose="020B0502020202020204" pitchFamily="34" charset="0"/>
            </a:endParaRPr>
          </a:p>
        </p:txBody>
      </p:sp>
    </p:spTree>
    <p:extLst>
      <p:ext uri="{BB962C8B-B14F-4D97-AF65-F5344CB8AC3E}">
        <p14:creationId xmlns:p14="http://schemas.microsoft.com/office/powerpoint/2010/main" val="2468615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View"/>
          <p:cNvPicPr>
            <a:picLocks noChangeAspect="1" noChangeArrowheads="1"/>
          </p:cNvPicPr>
          <p:nvPr/>
        </p:nvPicPr>
        <p:blipFill rotWithShape="1">
          <a:blip r:embed="rId2">
            <a:extLst>
              <a:ext uri="{28A0092B-C50C-407E-A947-70E740481C1C}">
                <a14:useLocalDpi xmlns:a14="http://schemas.microsoft.com/office/drawing/2010/main" val="0"/>
              </a:ext>
            </a:extLst>
          </a:blip>
          <a:srcRect l="38666" r="38061" b="9819"/>
          <a:stretch/>
        </p:blipFill>
        <p:spPr bwMode="auto">
          <a:xfrm>
            <a:off x="1387752" y="1257300"/>
            <a:ext cx="822266" cy="318628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Needle-Free Serum</a:t>
            </a:r>
            <a:endParaRPr lang="en-US" b="0" dirty="0">
              <a:solidFill>
                <a:srgbClr val="BFBFBF"/>
              </a:solidFill>
            </a:endParaRPr>
          </a:p>
        </p:txBody>
      </p:sp>
      <p:grpSp>
        <p:nvGrpSpPr>
          <p:cNvPr id="5" name="Gruppieren">
            <a:extLst>
              <a:ext uri="{FF2B5EF4-FFF2-40B4-BE49-F238E27FC236}">
                <a16:creationId xmlns:a16="http://schemas.microsoft.com/office/drawing/2014/main" id="{D0B8CDA0-040C-ED43-BD42-2137536FF426}"/>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4860408C-5710-1244-94C0-5063CA706B80}"/>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80EF868F-B4CC-784D-B983-8125BC183E4E}"/>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7FDD5ECB-168E-F345-B491-F163D1975F1D}"/>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9FB4A7C2-9250-6748-BF4D-6FCE8684A284}"/>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A36B4B59-87A8-604D-BDAA-82642F30D3F0}"/>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1701747A-08B9-F94F-B810-4F6EA12FEF73}"/>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92AED189-8BDA-8241-A84B-47A472FF63F6}"/>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7EC67E8B-BFAA-0844-B44B-1537380E0E69}"/>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5EEFEA35-FD3F-C642-AF1F-14C4CFC5D7F8}"/>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BBF3625B-C252-734A-9A3B-A2B73CA92D0E}"/>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67E4A303-AD89-5540-9F53-0E6C9F74B69F}"/>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09923CCB-8A47-6845-B015-AD565C8943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46" r="7630"/>
          <a:stretch/>
        </p:blipFill>
        <p:spPr>
          <a:xfrm>
            <a:off x="3976299" y="1474129"/>
            <a:ext cx="4045266" cy="2563598"/>
          </a:xfrm>
          <a:prstGeom prst="rect">
            <a:avLst/>
          </a:prstGeom>
        </p:spPr>
      </p:pic>
    </p:spTree>
    <p:extLst>
      <p:ext uri="{BB962C8B-B14F-4D97-AF65-F5344CB8AC3E}">
        <p14:creationId xmlns:p14="http://schemas.microsoft.com/office/powerpoint/2010/main" val="3622921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endParaRPr lang="en-US" sz="2800" dirty="0">
              <a:latin typeface="Century Gothic" panose="020B0502020202020204" pitchFamily="34" charset="0"/>
            </a:endParaRPr>
          </a:p>
        </p:txBody>
      </p:sp>
      <p:sp>
        <p:nvSpPr>
          <p:cNvPr id="7"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Helps skin look firm</a:t>
            </a:r>
          </a:p>
          <a:p>
            <a:pPr lvl="1" fontAlgn="base"/>
            <a:r>
              <a:rPr lang="en-US" sz="1600" dirty="0">
                <a:latin typeface="Century Gothic" panose="020B0502020202020204" pitchFamily="34" charset="0"/>
              </a:rPr>
              <a:t>Reduces the appearance of wrinkles</a:t>
            </a:r>
          </a:p>
          <a:p>
            <a:pPr lvl="1" fontAlgn="base"/>
            <a:r>
              <a:rPr lang="en-US" sz="1600" dirty="0">
                <a:latin typeface="Century Gothic" panose="020B0502020202020204" pitchFamily="34" charset="0"/>
              </a:rPr>
              <a:t>Provides a quick tightening effect for taut-looking skin</a:t>
            </a:r>
          </a:p>
          <a:p>
            <a:pPr lvl="1" fontAlgn="base"/>
            <a:r>
              <a:rPr lang="en-US" sz="1600" dirty="0">
                <a:latin typeface="Century Gothic" panose="020B0502020202020204" pitchFamily="34" charset="0"/>
              </a:rPr>
              <a:t>Helps calm and soothe sensitive skin</a:t>
            </a:r>
          </a:p>
          <a:p>
            <a:pPr lvl="1" fontAlgn="base"/>
            <a:r>
              <a:rPr lang="en-US" sz="1600" dirty="0">
                <a:latin typeface="Century Gothic" panose="020B0502020202020204" pitchFamily="34" charset="0"/>
              </a:rPr>
              <a:t>Hydrates skin so it looks smoother and more supple</a:t>
            </a:r>
          </a:p>
          <a:p>
            <a:pPr fontAlgn="base"/>
            <a:endParaRPr lang="en-US" sz="2000" dirty="0">
              <a:latin typeface="Century Gothic" panose="020B0502020202020204" pitchFamily="34" charset="0"/>
            </a:endParaRPr>
          </a:p>
        </p:txBody>
      </p:sp>
      <p:sp>
        <p:nvSpPr>
          <p:cNvPr id="10"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fontAlgn="base"/>
            <a:r>
              <a:rPr lang="en-US" sz="1350" b="1" dirty="0" err="1">
                <a:latin typeface="Century Gothic" panose="020B0502020202020204" pitchFamily="34" charset="0"/>
              </a:rPr>
              <a:t>Neodermyl</a:t>
            </a:r>
            <a:r>
              <a:rPr lang="en-US" sz="1350" b="1" dirty="0">
                <a:latin typeface="Century Gothic" panose="020B0502020202020204" pitchFamily="34" charset="0"/>
              </a:rPr>
              <a:t>®:</a:t>
            </a:r>
            <a:r>
              <a:rPr lang="en-US" sz="1350" dirty="0">
                <a:latin typeface="Century Gothic" panose="020B0502020202020204" pitchFamily="34" charset="0"/>
              </a:rPr>
              <a:t> is a combination of a glucose-based compound, amino acids and copper. This unique combination helps the skin to look firmer and more supple, while helping to reduce the appearance of fine lines and wrinkles.</a:t>
            </a:r>
          </a:p>
          <a:p>
            <a:pPr lvl="1" fontAlgn="base"/>
            <a:r>
              <a:rPr lang="en-US" sz="1350" b="1" dirty="0" err="1">
                <a:latin typeface="Century Gothic" panose="020B0502020202020204" pitchFamily="34" charset="0"/>
              </a:rPr>
              <a:t>Liftonin</a:t>
            </a:r>
            <a:r>
              <a:rPr lang="en-US" sz="1350" b="1" dirty="0">
                <a:latin typeface="Century Gothic" panose="020B0502020202020204" pitchFamily="34" charset="0"/>
              </a:rPr>
              <a:t>®-Xpress:</a:t>
            </a:r>
            <a:r>
              <a:rPr lang="en-US" sz="1350" dirty="0">
                <a:latin typeface="Century Gothic" panose="020B0502020202020204" pitchFamily="34" charset="0"/>
              </a:rPr>
              <a:t> this polymer matrix blend has been </a:t>
            </a:r>
            <a:r>
              <a:rPr lang="en-US" sz="1350" dirty="0" err="1">
                <a:latin typeface="Century Gothic" panose="020B0502020202020204" pitchFamily="34" charset="0"/>
              </a:rPr>
              <a:t>optimised</a:t>
            </a:r>
            <a:r>
              <a:rPr lang="en-US" sz="1350" dirty="0">
                <a:latin typeface="Century Gothic" panose="020B0502020202020204" pitchFamily="34" charset="0"/>
              </a:rPr>
              <a:t> to give a rapid and noticeable physical tightening effect. This tightening effect </a:t>
            </a:r>
            <a:r>
              <a:rPr lang="en-US" sz="1350" dirty="0" err="1">
                <a:latin typeface="Century Gothic" panose="020B0502020202020204" pitchFamily="34" charset="0"/>
              </a:rPr>
              <a:t>minimises</a:t>
            </a:r>
            <a:r>
              <a:rPr lang="en-US" sz="1350" dirty="0">
                <a:latin typeface="Century Gothic" panose="020B0502020202020204" pitchFamily="34" charset="0"/>
              </a:rPr>
              <a:t> the appearance of fine lines and wrinkles for a smoother-looking complexion.</a:t>
            </a:r>
          </a:p>
        </p:txBody>
      </p:sp>
    </p:spTree>
    <p:extLst>
      <p:ext uri="{BB962C8B-B14F-4D97-AF65-F5344CB8AC3E}">
        <p14:creationId xmlns:p14="http://schemas.microsoft.com/office/powerpoint/2010/main" val="2294856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View"/>
          <p:cNvPicPr>
            <a:picLocks noChangeAspect="1" noChangeArrowheads="1"/>
          </p:cNvPicPr>
          <p:nvPr/>
        </p:nvPicPr>
        <p:blipFill rotWithShape="1">
          <a:blip r:embed="rId2">
            <a:extLst>
              <a:ext uri="{28A0092B-C50C-407E-A947-70E740481C1C}">
                <a14:useLocalDpi xmlns:a14="http://schemas.microsoft.com/office/drawing/2010/main" val="0"/>
              </a:ext>
            </a:extLst>
          </a:blip>
          <a:srcRect t="28000" r="1818"/>
          <a:stretch/>
        </p:blipFill>
        <p:spPr bwMode="auto">
          <a:xfrm>
            <a:off x="538640" y="2526561"/>
            <a:ext cx="2555441" cy="187398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t>®</a:t>
            </a:r>
            <a:endParaRPr lang="en-US" sz="2800" b="0" baseline="30000" dirty="0">
              <a:latin typeface="Century Gothic" panose="020B0502020202020204" pitchFamily="34" charset="0"/>
            </a:endParaRPr>
          </a:p>
          <a:p>
            <a:pPr algn="ctr"/>
            <a:r>
              <a:rPr lang="en-US" b="0" dirty="0">
                <a:solidFill>
                  <a:srgbClr val="BFBFBF"/>
                </a:solidFill>
                <a:latin typeface="Century Gothic" panose="020B0502020202020204" pitchFamily="34" charset="0"/>
              </a:rPr>
              <a:t>Advanced Firming Neck </a:t>
            </a:r>
            <a:r>
              <a:rPr lang="en-US" b="0" dirty="0" err="1">
                <a:solidFill>
                  <a:srgbClr val="BFBFBF"/>
                </a:solidFill>
                <a:latin typeface="Century Gothic" panose="020B0502020202020204" pitchFamily="34" charset="0"/>
              </a:rPr>
              <a:t>Creme</a:t>
            </a:r>
            <a:endParaRPr lang="en-US" b="0" dirty="0">
              <a:solidFill>
                <a:srgbClr val="BFBFBF"/>
              </a:solidFill>
            </a:endParaRPr>
          </a:p>
        </p:txBody>
      </p:sp>
      <p:grpSp>
        <p:nvGrpSpPr>
          <p:cNvPr id="7" name="Gruppieren">
            <a:extLst>
              <a:ext uri="{FF2B5EF4-FFF2-40B4-BE49-F238E27FC236}">
                <a16:creationId xmlns:a16="http://schemas.microsoft.com/office/drawing/2014/main" id="{0909A28C-C723-BE4B-810B-E15716FA3513}"/>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FC70EA08-63D0-174C-A2BA-CBE72A7EB241}"/>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D6ABA5E1-AFF8-0A43-AA2F-9FAF811185D1}"/>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51473A44-7F17-F049-807F-97DB2FC75FBB}"/>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D8FD5407-BF33-2340-B574-45AE8148E5D3}"/>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3E0D6439-A7A9-604A-9705-4867B074FB61}"/>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54A5AA2C-9990-5B41-A74E-692864EAFE97}"/>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3AF3C419-2068-4644-95A7-6A3A4EC24288}"/>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9E9698D1-69B7-A64A-8DBA-C2E1FA2D1146}"/>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5FE06013-9FD1-E14C-9C41-3EECB6B45487}"/>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7F21D1D1-365E-D04A-A553-ACDEE9B9B6AA}"/>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64C1FEFC-DC05-E847-B2C6-7971CC09E975}"/>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552D01E0-2424-CE48-8995-252992CCCA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95" r="6720"/>
          <a:stretch/>
        </p:blipFill>
        <p:spPr>
          <a:xfrm>
            <a:off x="3976299" y="1487700"/>
            <a:ext cx="4045266" cy="2577082"/>
          </a:xfrm>
          <a:prstGeom prst="rect">
            <a:avLst/>
          </a:prstGeom>
        </p:spPr>
      </p:pic>
    </p:spTree>
    <p:extLst>
      <p:ext uri="{BB962C8B-B14F-4D97-AF65-F5344CB8AC3E}">
        <p14:creationId xmlns:p14="http://schemas.microsoft.com/office/powerpoint/2010/main" val="1502712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136"/>
            <a:ext cx="9144000" cy="857250"/>
          </a:xfrm>
        </p:spPr>
        <p:txBody>
          <a:bodyPr>
            <a:normAutofit/>
          </a:bodyPr>
          <a:lstStyle/>
          <a:p>
            <a:r>
              <a:rPr lang="en-US" dirty="0">
                <a:latin typeface="Century Gothic" panose="020B0502020202020204" pitchFamily="34" charset="0"/>
              </a:rPr>
              <a:t>Skin Type</a:t>
            </a:r>
            <a:endParaRPr lang="en-US" dirty="0"/>
          </a:p>
        </p:txBody>
      </p:sp>
      <p:pic>
        <p:nvPicPr>
          <p:cNvPr id="5" name="Picture 4" descr="A close up of a person in glasses looking at the camera&#10;&#10;Description automatically generated">
            <a:extLst>
              <a:ext uri="{FF2B5EF4-FFF2-40B4-BE49-F238E27FC236}">
                <a16:creationId xmlns:a16="http://schemas.microsoft.com/office/drawing/2014/main" id="{9906D46C-B492-FA40-A1DB-A7512F3E8D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44776" y="1308100"/>
            <a:ext cx="3599224" cy="2527300"/>
          </a:xfrm>
          <a:prstGeom prst="rect">
            <a:avLst/>
          </a:prstGeom>
        </p:spPr>
      </p:pic>
      <p:sp>
        <p:nvSpPr>
          <p:cNvPr id="6" name="TextBox 5">
            <a:extLst>
              <a:ext uri="{FF2B5EF4-FFF2-40B4-BE49-F238E27FC236}">
                <a16:creationId xmlns:a16="http://schemas.microsoft.com/office/drawing/2014/main" id="{3DF319DF-2AA1-B344-B46E-B4E7C760E436}"/>
              </a:ext>
            </a:extLst>
          </p:cNvPr>
          <p:cNvSpPr txBox="1"/>
          <p:nvPr/>
        </p:nvSpPr>
        <p:spPr>
          <a:xfrm>
            <a:off x="7239000" y="3933185"/>
            <a:ext cx="1722735" cy="338554"/>
          </a:xfrm>
          <a:prstGeom prst="rect">
            <a:avLst/>
          </a:prstGeom>
          <a:noFill/>
        </p:spPr>
        <p:txBody>
          <a:bodyPr wrap="square" rtlCol="0">
            <a:spAutoFit/>
          </a:bodyPr>
          <a:lstStyle/>
          <a:p>
            <a:r>
              <a:rPr lang="en-US" sz="800">
                <a:hlinkClick r:id="rId3" tooltip="https://porcelainfacespa.com/blog/your-skin-needs-your-understandings-too"/>
              </a:rPr>
              <a:t>This Photo</a:t>
            </a:r>
            <a:r>
              <a:rPr lang="en-US" sz="800"/>
              <a:t> by Unknown Author is licensed under </a:t>
            </a:r>
            <a:r>
              <a:rPr lang="en-US" sz="800">
                <a:hlinkClick r:id="rId4" tooltip="https://creativecommons.org/licenses/by-nc/3.0/"/>
              </a:rPr>
              <a:t>CC BY-NC</a:t>
            </a:r>
            <a:endParaRPr lang="en-US" sz="800"/>
          </a:p>
        </p:txBody>
      </p:sp>
      <p:pic>
        <p:nvPicPr>
          <p:cNvPr id="7" name="Picture 6" descr="A screenshot of a cell phone&#10;&#10;Description automatically generated">
            <a:extLst>
              <a:ext uri="{FF2B5EF4-FFF2-40B4-BE49-F238E27FC236}">
                <a16:creationId xmlns:a16="http://schemas.microsoft.com/office/drawing/2014/main" id="{8245F17D-FB57-0C45-900B-68054EEED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308100"/>
            <a:ext cx="5802675" cy="2623919"/>
          </a:xfrm>
          <a:prstGeom prst="rect">
            <a:avLst/>
          </a:prstGeom>
        </p:spPr>
      </p:pic>
    </p:spTree>
    <p:extLst>
      <p:ext uri="{BB962C8B-B14F-4D97-AF65-F5344CB8AC3E}">
        <p14:creationId xmlns:p14="http://schemas.microsoft.com/office/powerpoint/2010/main" val="2387878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p>
        </p:txBody>
      </p:sp>
      <p:sp>
        <p:nvSpPr>
          <p:cNvPr id="13"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Helps the skin look firmer and more supple</a:t>
            </a:r>
          </a:p>
          <a:p>
            <a:pPr lvl="1" fontAlgn="base"/>
            <a:r>
              <a:rPr lang="en-US" sz="1600" dirty="0">
                <a:latin typeface="Century Gothic" panose="020B0502020202020204" pitchFamily="34" charset="0"/>
              </a:rPr>
              <a:t>Reduces the appearance of wrinkles</a:t>
            </a:r>
          </a:p>
          <a:p>
            <a:pPr lvl="1" fontAlgn="base"/>
            <a:r>
              <a:rPr lang="en-US" sz="1600" dirty="0">
                <a:latin typeface="Century Gothic" panose="020B0502020202020204" pitchFamily="34" charset="0"/>
              </a:rPr>
              <a:t>Provides a rapid tightening effect for skin that feels more taut</a:t>
            </a:r>
          </a:p>
          <a:p>
            <a:pPr lvl="1" fontAlgn="base"/>
            <a:r>
              <a:rPr lang="en-US" sz="1600" dirty="0" err="1">
                <a:latin typeface="Century Gothic" panose="020B0502020202020204" pitchFamily="34" charset="0"/>
              </a:rPr>
              <a:t>Moisturises</a:t>
            </a:r>
            <a:r>
              <a:rPr lang="en-US" sz="1600" dirty="0">
                <a:latin typeface="Century Gothic" panose="020B0502020202020204" pitchFamily="34" charset="0"/>
              </a:rPr>
              <a:t> for more hydrated, smoother-feeling </a:t>
            </a:r>
          </a:p>
        </p:txBody>
      </p:sp>
      <p:sp>
        <p:nvSpPr>
          <p:cNvPr id="14"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fontAlgn="base"/>
            <a:r>
              <a:rPr lang="en-US" sz="1400" b="1" dirty="0" err="1">
                <a:latin typeface="Century Gothic" panose="020B0502020202020204" pitchFamily="34" charset="0"/>
              </a:rPr>
              <a:t>Essenskin</a:t>
            </a:r>
            <a:r>
              <a:rPr lang="en-US" sz="1400" b="1" dirty="0">
                <a:latin typeface="Century Gothic" panose="020B0502020202020204" pitchFamily="34" charset="0"/>
              </a:rPr>
              <a:t>™</a:t>
            </a:r>
            <a:r>
              <a:rPr lang="en-US" sz="1400" dirty="0">
                <a:latin typeface="Century Gothic" panose="020B0502020202020204" pitchFamily="34" charset="0"/>
              </a:rPr>
              <a:t>: is defined as a “complementary source of calcium and essential amino acids through the synergetic association of calcium </a:t>
            </a:r>
            <a:r>
              <a:rPr lang="en-US" sz="1400" dirty="0" err="1">
                <a:latin typeface="Century Gothic" panose="020B0502020202020204" pitchFamily="34" charset="0"/>
              </a:rPr>
              <a:t>hydroxymethionine</a:t>
            </a:r>
            <a:r>
              <a:rPr lang="en-US" sz="1400" dirty="0">
                <a:latin typeface="Century Gothic" panose="020B0502020202020204" pitchFamily="34" charset="0"/>
              </a:rPr>
              <a:t> and </a:t>
            </a:r>
            <a:r>
              <a:rPr lang="en-US" sz="1400" dirty="0" err="1">
                <a:latin typeface="Century Gothic" panose="020B0502020202020204" pitchFamily="34" charset="0"/>
              </a:rPr>
              <a:t>homotaurine</a:t>
            </a:r>
            <a:r>
              <a:rPr lang="en-US" sz="1400" dirty="0">
                <a:latin typeface="Century Gothic" panose="020B0502020202020204" pitchFamily="34" charset="0"/>
              </a:rPr>
              <a:t>.” This unique ingredient helps the skin look firmer and suppler, and reduces skin roughness for more refined, smoother-looking skin.</a:t>
            </a:r>
          </a:p>
          <a:p>
            <a:pPr lvl="1" fontAlgn="base"/>
            <a:r>
              <a:rPr lang="en-US" sz="1400" b="1" dirty="0" err="1">
                <a:latin typeface="Century Gothic" panose="020B0502020202020204" pitchFamily="34" charset="0"/>
              </a:rPr>
              <a:t>Liftonin</a:t>
            </a:r>
            <a:r>
              <a:rPr lang="en-US" sz="1400" b="1" dirty="0">
                <a:latin typeface="Century Gothic" panose="020B0502020202020204" pitchFamily="34" charset="0"/>
              </a:rPr>
              <a:t>®-Xpress:</a:t>
            </a:r>
            <a:r>
              <a:rPr lang="en-US" sz="1400" dirty="0">
                <a:latin typeface="Century Gothic" panose="020B0502020202020204" pitchFamily="34" charset="0"/>
              </a:rPr>
              <a:t> this polymer matrix blend has been </a:t>
            </a:r>
            <a:r>
              <a:rPr lang="en-US" sz="1400" dirty="0" err="1">
                <a:latin typeface="Century Gothic" panose="020B0502020202020204" pitchFamily="34" charset="0"/>
              </a:rPr>
              <a:t>optimised</a:t>
            </a:r>
            <a:r>
              <a:rPr lang="en-US" sz="1400" dirty="0">
                <a:latin typeface="Century Gothic" panose="020B0502020202020204" pitchFamily="34" charset="0"/>
              </a:rPr>
              <a:t> to give a rapid and noticeable physical tightening effect. This tightening effect </a:t>
            </a:r>
            <a:r>
              <a:rPr lang="en-US" sz="1400" dirty="0" err="1">
                <a:latin typeface="Century Gothic" panose="020B0502020202020204" pitchFamily="34" charset="0"/>
              </a:rPr>
              <a:t>minimises</a:t>
            </a:r>
            <a:r>
              <a:rPr lang="en-US" sz="1400" dirty="0">
                <a:latin typeface="Century Gothic" panose="020B0502020202020204" pitchFamily="34" charset="0"/>
              </a:rPr>
              <a:t> the appearance of fine lines and wrinkles for a smoother-looking complexion.</a:t>
            </a:r>
          </a:p>
        </p:txBody>
      </p:sp>
    </p:spTree>
    <p:extLst>
      <p:ext uri="{BB962C8B-B14F-4D97-AF65-F5344CB8AC3E}">
        <p14:creationId xmlns:p14="http://schemas.microsoft.com/office/powerpoint/2010/main" val="3500709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381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err="1">
                <a:latin typeface="Century Gothic" panose="020B0502020202020204" pitchFamily="34" charset="0"/>
              </a:rPr>
              <a:t>Pentaxyl</a:t>
            </a:r>
            <a:r>
              <a:rPr lang="en-US" sz="2800" b="0" baseline="30000" dirty="0"/>
              <a:t>®</a:t>
            </a:r>
            <a:endParaRPr lang="en-US" b="0" baseline="30000" dirty="0">
              <a:solidFill>
                <a:srgbClr val="BFBFBF"/>
              </a:solidFill>
            </a:endParaRPr>
          </a:p>
        </p:txBody>
      </p:sp>
      <p:grpSp>
        <p:nvGrpSpPr>
          <p:cNvPr id="7" name="Gruppieren">
            <a:extLst>
              <a:ext uri="{FF2B5EF4-FFF2-40B4-BE49-F238E27FC236}">
                <a16:creationId xmlns:a16="http://schemas.microsoft.com/office/drawing/2014/main" id="{669374F4-41F6-514C-B0F8-1F8E0797DF30}"/>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B677B998-BEAA-8D40-9A77-A1639B160B1A}"/>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7E2BD3B5-454F-014D-A899-C4C06E6C056F}"/>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66C1DC26-4EBD-6941-9090-A468E6E56361}"/>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9558ED63-2DC8-9E41-9BDD-88B7D7606C57}"/>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B21E5D20-DCD2-374D-A0B6-71444F212F43}"/>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C47DC26A-E34B-4C40-AE03-0ACEC1EE5616}"/>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17D310C0-7EBA-A047-AB89-ABAEAE474328}"/>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D8072C8F-5EAF-584F-8534-403845DE227A}"/>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90C9640A-EFB6-BE49-AD39-C8CBA4E6030F}"/>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3C92EC7B-17F1-0B45-8CF8-5F36A50EB4C1}"/>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D0DC48D3-1949-FB40-9A4B-E028B8C65813}"/>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1" name="Picture 20">
            <a:extLst>
              <a:ext uri="{FF2B5EF4-FFF2-40B4-BE49-F238E27FC236}">
                <a16:creationId xmlns:a16="http://schemas.microsoft.com/office/drawing/2014/main" id="{3548CBA0-C869-564D-848A-3BCBFFF988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26" r="7508"/>
          <a:stretch/>
        </p:blipFill>
        <p:spPr>
          <a:xfrm>
            <a:off x="3976299" y="1467727"/>
            <a:ext cx="4045266" cy="2599050"/>
          </a:xfrm>
          <a:prstGeom prst="rect">
            <a:avLst/>
          </a:prstGeom>
        </p:spPr>
      </p:pic>
      <p:pic>
        <p:nvPicPr>
          <p:cNvPr id="22" name="Picture 21"/>
          <p:cNvPicPr>
            <a:picLocks noChangeAspect="1"/>
          </p:cNvPicPr>
          <p:nvPr/>
        </p:nvPicPr>
        <p:blipFill rotWithShape="1">
          <a:blip r:embed="rId3"/>
          <a:srcRect l="10345" t="10636" r="71462" b="20874"/>
          <a:stretch/>
        </p:blipFill>
        <p:spPr>
          <a:xfrm>
            <a:off x="1022547" y="945315"/>
            <a:ext cx="1568253" cy="3321004"/>
          </a:xfrm>
          <a:prstGeom prst="rect">
            <a:avLst/>
          </a:prstGeom>
        </p:spPr>
      </p:pic>
    </p:spTree>
    <p:extLst>
      <p:ext uri="{BB962C8B-B14F-4D97-AF65-F5344CB8AC3E}">
        <p14:creationId xmlns:p14="http://schemas.microsoft.com/office/powerpoint/2010/main" val="1258012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381000" y="895350"/>
            <a:ext cx="4040188"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400" dirty="0">
                <a:latin typeface="Century Gothic" panose="020B0502020202020204" pitchFamily="34" charset="0"/>
              </a:rPr>
              <a:t>Reduces the appearance of stretch marks and wrinkles</a:t>
            </a:r>
          </a:p>
          <a:p>
            <a:pPr lvl="1" fontAlgn="base"/>
            <a:r>
              <a:rPr lang="en-US" sz="1400" dirty="0">
                <a:latin typeface="Century Gothic" panose="020B0502020202020204" pitchFamily="34" charset="0"/>
              </a:rPr>
              <a:t>Maintains healthy skin </a:t>
            </a:r>
            <a:r>
              <a:rPr lang="en-US" sz="1400" dirty="0" err="1">
                <a:latin typeface="Century Gothic" panose="020B0502020202020204" pitchFamily="34" charset="0"/>
              </a:rPr>
              <a:t>colouration</a:t>
            </a:r>
            <a:r>
              <a:rPr lang="en-US" sz="1400" dirty="0">
                <a:latin typeface="Century Gothic" panose="020B0502020202020204" pitchFamily="34" charset="0"/>
              </a:rPr>
              <a:t> and increases hydration</a:t>
            </a:r>
          </a:p>
          <a:p>
            <a:pPr lvl="1" fontAlgn="base"/>
            <a:r>
              <a:rPr lang="en-US" sz="1400" dirty="0">
                <a:latin typeface="Century Gothic" panose="020B0502020202020204" pitchFamily="34" charset="0"/>
              </a:rPr>
              <a:t>Supports smooth skin texture and colour</a:t>
            </a:r>
          </a:p>
          <a:p>
            <a:pPr lvl="1" fontAlgn="base"/>
            <a:endParaRPr lang="en-US" sz="1400" dirty="0">
              <a:latin typeface="Century Gothic" panose="020B0502020202020204" pitchFamily="34" charset="0"/>
            </a:endParaRPr>
          </a:p>
          <a:p>
            <a:pPr marL="0" indent="0" fontAlgn="base">
              <a:buNone/>
            </a:pPr>
            <a:r>
              <a:rPr lang="en-US" sz="1800" dirty="0">
                <a:latin typeface="Century Gothic" panose="020B0502020202020204" pitchFamily="34" charset="0"/>
              </a:rPr>
              <a:t>**Remember, always apply </a:t>
            </a:r>
            <a:r>
              <a:rPr lang="en-US" sz="1800" dirty="0" err="1">
                <a:latin typeface="Century Gothic" panose="020B0502020202020204" pitchFamily="34" charset="0"/>
              </a:rPr>
              <a:t>Pentaxyl</a:t>
            </a:r>
            <a:r>
              <a:rPr lang="en-US" sz="1800" dirty="0">
                <a:latin typeface="Century Gothic" panose="020B0502020202020204" pitchFamily="34" charset="0"/>
              </a:rPr>
              <a:t> first, then apply a moisturiser on top. Apply in    circular motions. </a:t>
            </a:r>
          </a:p>
        </p:txBody>
      </p:sp>
      <p:sp>
        <p:nvSpPr>
          <p:cNvPr id="10"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fontAlgn="base"/>
            <a:r>
              <a:rPr lang="en-US" sz="1400" b="1" dirty="0" err="1">
                <a:latin typeface="Century Gothic" panose="020B0502020202020204" pitchFamily="34" charset="0"/>
              </a:rPr>
              <a:t>Matrixyl</a:t>
            </a:r>
            <a:r>
              <a:rPr lang="en-US" sz="1400" b="1" dirty="0">
                <a:latin typeface="Century Gothic" panose="020B0502020202020204" pitchFamily="34" charset="0"/>
              </a:rPr>
              <a:t>®: </a:t>
            </a:r>
            <a:r>
              <a:rPr lang="en-US" sz="1400" dirty="0" err="1">
                <a:latin typeface="Century Gothic" panose="020B0502020202020204" pitchFamily="34" charset="0"/>
              </a:rPr>
              <a:t>Matrixyl</a:t>
            </a:r>
            <a:r>
              <a:rPr lang="en-US" sz="1400" dirty="0">
                <a:latin typeface="Century Gothic" panose="020B0502020202020204" pitchFamily="34" charset="0"/>
              </a:rPr>
              <a:t> is the trademark name for palmitoyl pentapeptide-3. This breakthrough ingredient supports healthy collagen in the skin. </a:t>
            </a:r>
            <a:r>
              <a:rPr lang="en-US" sz="1400" dirty="0" err="1">
                <a:latin typeface="Century Gothic" panose="020B0502020202020204" pitchFamily="34" charset="0"/>
              </a:rPr>
              <a:t>Matrixyl</a:t>
            </a:r>
            <a:r>
              <a:rPr lang="en-US" sz="1400" dirty="0">
                <a:latin typeface="Century Gothic" panose="020B0502020202020204" pitchFamily="34" charset="0"/>
              </a:rPr>
              <a:t> becomes even more effective when combined with other peptides.</a:t>
            </a:r>
          </a:p>
          <a:p>
            <a:pPr lvl="1" fontAlgn="base"/>
            <a:r>
              <a:rPr lang="en-US" sz="1400" b="1" i="1" dirty="0">
                <a:latin typeface="Century Gothic" panose="020B0502020202020204" pitchFamily="34" charset="0"/>
              </a:rPr>
              <a:t>Acetyl Hexapeptide-3: </a:t>
            </a:r>
            <a:r>
              <a:rPr lang="en-US" sz="1400" i="1" dirty="0">
                <a:latin typeface="Century Gothic" panose="020B0502020202020204" pitchFamily="34" charset="0"/>
              </a:rPr>
              <a:t>Acetyl Hexapeptide-3 is a unique blend of three amino acids that has been reported to reduce the appearance of wrinkles on the forehead and eyes caused by facial expression muscles.</a:t>
            </a:r>
            <a:endParaRPr lang="en-US" sz="1600" dirty="0"/>
          </a:p>
          <a:p>
            <a:endParaRPr lang="en-US" sz="1600" dirty="0"/>
          </a:p>
        </p:txBody>
      </p:sp>
      <p:sp>
        <p:nvSpPr>
          <p:cNvPr id="13" name="Title 4"/>
          <p:cNvSpPr txBox="1">
            <a:spLocks/>
          </p:cNvSpPr>
          <p:nvPr/>
        </p:nvSpPr>
        <p:spPr>
          <a:xfrm>
            <a:off x="0" y="206375"/>
            <a:ext cx="9144000" cy="85725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dirty="0">
                <a:latin typeface="Century Gothic" panose="020B0502020202020204" pitchFamily="34" charset="0"/>
              </a:rPr>
              <a:t>Benefits &amp; Ingredients</a:t>
            </a:r>
          </a:p>
        </p:txBody>
      </p:sp>
    </p:spTree>
    <p:extLst>
      <p:ext uri="{BB962C8B-B14F-4D97-AF65-F5344CB8AC3E}">
        <p14:creationId xmlns:p14="http://schemas.microsoft.com/office/powerpoint/2010/main" val="3934686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View"/>
          <p:cNvPicPr>
            <a:picLocks noChangeAspect="1" noChangeArrowheads="1"/>
          </p:cNvPicPr>
          <p:nvPr/>
        </p:nvPicPr>
        <p:blipFill rotWithShape="1">
          <a:blip r:embed="rId2">
            <a:extLst>
              <a:ext uri="{28A0092B-C50C-407E-A947-70E740481C1C}">
                <a14:useLocalDpi xmlns:a14="http://schemas.microsoft.com/office/drawing/2010/main" val="0"/>
              </a:ext>
            </a:extLst>
          </a:blip>
          <a:srcRect l="36923" t="3469" r="34168" b="10701"/>
          <a:stretch/>
        </p:blipFill>
        <p:spPr bwMode="auto">
          <a:xfrm>
            <a:off x="1219200" y="1337636"/>
            <a:ext cx="954650" cy="28343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Cellular Laboratories</a:t>
            </a:r>
            <a:r>
              <a:rPr lang="en-US" sz="2800" b="0" baseline="30000" dirty="0"/>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Rebirth Serum</a:t>
            </a:r>
            <a:endParaRPr lang="en-US" b="0" dirty="0">
              <a:solidFill>
                <a:srgbClr val="BFBFBF"/>
              </a:solidFill>
            </a:endParaRPr>
          </a:p>
        </p:txBody>
      </p:sp>
      <p:grpSp>
        <p:nvGrpSpPr>
          <p:cNvPr id="7" name="Gruppieren">
            <a:extLst>
              <a:ext uri="{FF2B5EF4-FFF2-40B4-BE49-F238E27FC236}">
                <a16:creationId xmlns:a16="http://schemas.microsoft.com/office/drawing/2014/main" id="{3B74E488-8089-EA4B-A438-92C1DEC0F087}"/>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2BE24902-C0DC-EC4E-81BF-31AB3EA3D28C}"/>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64CE7247-7FBD-8C4D-B1AF-7DD81A75CE6E}"/>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00ECD9D5-BA4E-1F4F-960C-30FDD6DD0822}"/>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C7108A93-4672-A54A-A497-B0563FB462C0}"/>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E1CF1CFB-6EBD-0447-BFC0-A544BB8EE2EE}"/>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E08014FB-4152-364C-AD50-EB9451D85A10}"/>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168D3C66-7E2D-9043-BB25-39853BE0BEEE}"/>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99E310E0-7253-A840-8460-42393AD1DF1D}"/>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15A6F6C4-02D6-E646-9DF5-362ED16EAC41}"/>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4E322640-1728-9949-8A8A-2F17F53D9BBA}"/>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0ADD8CCA-5D6D-DE4F-A448-3CE999BA96D0}"/>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0C8CA79A-858E-624F-8245-5901932DF1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26" r="7508"/>
          <a:stretch/>
        </p:blipFill>
        <p:spPr>
          <a:xfrm>
            <a:off x="3976299" y="1476187"/>
            <a:ext cx="4045266" cy="2600801"/>
          </a:xfrm>
          <a:prstGeom prst="rect">
            <a:avLst/>
          </a:prstGeom>
        </p:spPr>
      </p:pic>
    </p:spTree>
    <p:extLst>
      <p:ext uri="{BB962C8B-B14F-4D97-AF65-F5344CB8AC3E}">
        <p14:creationId xmlns:p14="http://schemas.microsoft.com/office/powerpoint/2010/main" val="108613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p>
        </p:txBody>
      </p:sp>
      <p:sp>
        <p:nvSpPr>
          <p:cNvPr id="7"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Helps protect the skin against the effects of pollution as it promotes skin’s defenses against the most prevalent cause of wrinkles and natural degradation</a:t>
            </a:r>
          </a:p>
          <a:p>
            <a:pPr lvl="1" fontAlgn="base"/>
            <a:r>
              <a:rPr lang="en-US" sz="1600" dirty="0">
                <a:latin typeface="Century Gothic" panose="020B0502020202020204" pitchFamily="34" charset="0"/>
              </a:rPr>
              <a:t>Reduces the appearance of lines and wrinkles</a:t>
            </a:r>
          </a:p>
          <a:p>
            <a:pPr lvl="1" fontAlgn="base"/>
            <a:r>
              <a:rPr lang="en-US" sz="1600" dirty="0">
                <a:latin typeface="Century Gothic" panose="020B0502020202020204" pitchFamily="34" charset="0"/>
              </a:rPr>
              <a:t>Promotes glowing skin and luminosity</a:t>
            </a:r>
          </a:p>
          <a:p>
            <a:pPr marL="0" indent="0" fontAlgn="base">
              <a:buNone/>
            </a:pPr>
            <a:endParaRPr lang="en-US" sz="2000" dirty="0"/>
          </a:p>
          <a:p>
            <a:pPr fontAlgn="base"/>
            <a:endParaRPr lang="en-US" sz="2000" dirty="0">
              <a:latin typeface="Century Gothic" panose="020B0502020202020204" pitchFamily="34" charset="0"/>
            </a:endParaRPr>
          </a:p>
          <a:p>
            <a:pPr fontAlgn="base"/>
            <a:endParaRPr lang="en-US" sz="2000" dirty="0">
              <a:latin typeface="Century Gothic" panose="020B0502020202020204" pitchFamily="34" charset="0"/>
            </a:endParaRPr>
          </a:p>
        </p:txBody>
      </p:sp>
      <p:sp>
        <p:nvSpPr>
          <p:cNvPr id="10"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150" b="1" dirty="0">
                <a:latin typeface="Century gothic"/>
                <a:cs typeface="Century gothic"/>
              </a:rPr>
              <a:t>Sh-polypeptide-7</a:t>
            </a:r>
            <a:r>
              <a:rPr lang="en-US" sz="1150" dirty="0">
                <a:latin typeface="Century gothic"/>
                <a:cs typeface="Century gothic"/>
              </a:rPr>
              <a:t> A synthetic peptide </a:t>
            </a:r>
            <a:r>
              <a:rPr lang="en-US" sz="1150" dirty="0" err="1">
                <a:latin typeface="Century gothic"/>
                <a:cs typeface="Century gothic"/>
              </a:rPr>
              <a:t>stabilised</a:t>
            </a:r>
            <a:r>
              <a:rPr lang="en-US" sz="1150" dirty="0">
                <a:latin typeface="Century gothic"/>
                <a:cs typeface="Century gothic"/>
              </a:rPr>
              <a:t> in </a:t>
            </a:r>
            <a:r>
              <a:rPr lang="en-US" sz="1150" dirty="0" err="1">
                <a:latin typeface="Century gothic"/>
                <a:cs typeface="Century gothic"/>
              </a:rPr>
              <a:t>nano</a:t>
            </a:r>
            <a:r>
              <a:rPr lang="en-US" sz="1150" dirty="0">
                <a:latin typeface="Century gothic"/>
                <a:cs typeface="Century gothic"/>
              </a:rPr>
              <a:t>-sized liposomes that can help fight the visible signs of aging and promote the appearance of younger-looking skin. Helps reduce the appearance of lines and wrinkles and promotes healthy cellular vitality.</a:t>
            </a:r>
          </a:p>
          <a:p>
            <a:pPr lvl="1"/>
            <a:r>
              <a:rPr lang="en-US" sz="1150" b="1" dirty="0" err="1">
                <a:latin typeface="Century gothic"/>
                <a:cs typeface="Century gothic"/>
              </a:rPr>
              <a:t>Anhydroxylitol</a:t>
            </a:r>
            <a:r>
              <a:rPr lang="en-US" sz="1150" b="1" dirty="0">
                <a:latin typeface="Century gothic"/>
                <a:cs typeface="Century gothic"/>
              </a:rPr>
              <a:t>, </a:t>
            </a:r>
            <a:r>
              <a:rPr lang="en-US" sz="1150" b="1" dirty="0" err="1">
                <a:latin typeface="Century gothic"/>
                <a:cs typeface="Century gothic"/>
              </a:rPr>
              <a:t>Xylitylglucoside</a:t>
            </a:r>
            <a:r>
              <a:rPr lang="en-US" sz="1150" b="1" dirty="0">
                <a:latin typeface="Century gothic"/>
                <a:cs typeface="Century gothic"/>
              </a:rPr>
              <a:t> &amp; Xylitol</a:t>
            </a:r>
            <a:r>
              <a:rPr lang="en-US" sz="1150" dirty="0">
                <a:latin typeface="Century gothic"/>
                <a:cs typeface="Century gothic"/>
              </a:rPr>
              <a:t>                      A proprietary, dual function ingredient that increases skin </a:t>
            </a:r>
            <a:r>
              <a:rPr lang="en-US" sz="1150" dirty="0" err="1">
                <a:latin typeface="Century gothic"/>
                <a:cs typeface="Century gothic"/>
              </a:rPr>
              <a:t>moisturisation</a:t>
            </a:r>
            <a:r>
              <a:rPr lang="en-US" sz="1150" dirty="0">
                <a:latin typeface="Century gothic"/>
                <a:cs typeface="Century gothic"/>
              </a:rPr>
              <a:t>. </a:t>
            </a:r>
            <a:r>
              <a:rPr lang="en-US" sz="1150" dirty="0" err="1">
                <a:latin typeface="Century gothic"/>
                <a:cs typeface="Century gothic"/>
              </a:rPr>
              <a:t>Anhydroxylitol</a:t>
            </a:r>
            <a:r>
              <a:rPr lang="en-US" sz="1150" dirty="0">
                <a:latin typeface="Century gothic"/>
                <a:cs typeface="Century gothic"/>
              </a:rPr>
              <a:t> is a carbohydrate-derived compound that acts as a humectant to help maintain skin hydration. The </a:t>
            </a:r>
            <a:r>
              <a:rPr lang="en-US" sz="1150" dirty="0" err="1">
                <a:latin typeface="Century gothic"/>
                <a:cs typeface="Century gothic"/>
              </a:rPr>
              <a:t>moisturising</a:t>
            </a:r>
            <a:r>
              <a:rPr lang="en-US" sz="1150" dirty="0">
                <a:latin typeface="Century gothic"/>
                <a:cs typeface="Century gothic"/>
              </a:rPr>
              <a:t> properties of </a:t>
            </a:r>
            <a:r>
              <a:rPr lang="en-US" sz="1150" dirty="0" err="1">
                <a:latin typeface="Century gothic"/>
                <a:cs typeface="Century gothic"/>
              </a:rPr>
              <a:t>anhydroxylitol</a:t>
            </a:r>
            <a:r>
              <a:rPr lang="en-US" sz="1150" dirty="0">
                <a:latin typeface="Century gothic"/>
                <a:cs typeface="Century gothic"/>
              </a:rPr>
              <a:t> and its relatives, </a:t>
            </a:r>
            <a:r>
              <a:rPr lang="en-US" sz="1150" dirty="0" err="1">
                <a:latin typeface="Century gothic"/>
                <a:cs typeface="Century gothic"/>
              </a:rPr>
              <a:t>xylitylglucoside</a:t>
            </a:r>
            <a:r>
              <a:rPr lang="en-US" sz="1150" dirty="0">
                <a:latin typeface="Century gothic"/>
                <a:cs typeface="Century gothic"/>
              </a:rPr>
              <a:t> and xylitol, help condition the skin so that it looks and feels smoother and softer.</a:t>
            </a:r>
          </a:p>
          <a:p>
            <a:pPr lvl="1"/>
            <a:endParaRPr lang="en-US" sz="1400" dirty="0">
              <a:latin typeface="Century Gothic" panose="020B0502020202020204" pitchFamily="34" charset="0"/>
            </a:endParaRPr>
          </a:p>
        </p:txBody>
      </p:sp>
    </p:spTree>
    <p:extLst>
      <p:ext uri="{BB962C8B-B14F-4D97-AF65-F5344CB8AC3E}">
        <p14:creationId xmlns:p14="http://schemas.microsoft.com/office/powerpoint/2010/main" val="3556156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019D2-6F7D-8446-9962-951C2B10F516}"/>
              </a:ext>
            </a:extLst>
          </p:cNvPr>
          <p:cNvPicPr>
            <a:picLocks noChangeAspect="1"/>
          </p:cNvPicPr>
          <p:nvPr/>
        </p:nvPicPr>
        <p:blipFill>
          <a:blip r:embed="rId2"/>
          <a:stretch>
            <a:fillRect/>
          </a:stretch>
        </p:blipFill>
        <p:spPr>
          <a:xfrm>
            <a:off x="402075" y="1276350"/>
            <a:ext cx="3063775" cy="3063775"/>
          </a:xfrm>
          <a:prstGeom prst="rect">
            <a:avLst/>
          </a:prstGeom>
        </p:spPr>
      </p:pic>
      <p:sp>
        <p:nvSpPr>
          <p:cNvPr id="5" name="Title 1">
            <a:extLst>
              <a:ext uri="{FF2B5EF4-FFF2-40B4-BE49-F238E27FC236}">
                <a16:creationId xmlns:a16="http://schemas.microsoft.com/office/drawing/2014/main" id="{D676E430-9BB4-684B-A703-D8225A56CB02}"/>
              </a:ext>
            </a:extLst>
          </p:cNvPr>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fr" sz="2800" b="0" dirty="0"/>
              <a:t>Lumière de Vie</a:t>
            </a:r>
            <a:r>
              <a:rPr lang="en-US" sz="2800" b="0" baseline="30000" dirty="0"/>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Renewal Elixir</a:t>
            </a:r>
            <a:endParaRPr lang="en-US" b="0" dirty="0">
              <a:solidFill>
                <a:srgbClr val="BFBFBF"/>
              </a:solidFill>
            </a:endParaRPr>
          </a:p>
        </p:txBody>
      </p:sp>
      <p:grpSp>
        <p:nvGrpSpPr>
          <p:cNvPr id="6" name="Gruppieren">
            <a:extLst>
              <a:ext uri="{FF2B5EF4-FFF2-40B4-BE49-F238E27FC236}">
                <a16:creationId xmlns:a16="http://schemas.microsoft.com/office/drawing/2014/main" id="{3CABEBBD-9F83-704F-985E-0E04D4AFE66A}"/>
              </a:ext>
            </a:extLst>
          </p:cNvPr>
          <p:cNvGrpSpPr/>
          <p:nvPr/>
        </p:nvGrpSpPr>
        <p:grpSpPr>
          <a:xfrm>
            <a:off x="3352800" y="1276350"/>
            <a:ext cx="5321943" cy="3038862"/>
            <a:chOff x="0" y="0"/>
            <a:chExt cx="10643884" cy="6077722"/>
          </a:xfrm>
        </p:grpSpPr>
        <p:sp>
          <p:nvSpPr>
            <p:cNvPr id="7" name="Form">
              <a:extLst>
                <a:ext uri="{FF2B5EF4-FFF2-40B4-BE49-F238E27FC236}">
                  <a16:creationId xmlns:a16="http://schemas.microsoft.com/office/drawing/2014/main" id="{76CB503C-B321-5D4E-A152-36682597178B}"/>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8" name="Form">
              <a:extLst>
                <a:ext uri="{FF2B5EF4-FFF2-40B4-BE49-F238E27FC236}">
                  <a16:creationId xmlns:a16="http://schemas.microsoft.com/office/drawing/2014/main" id="{84318F8D-119A-2F4C-9532-3A01E025B6FC}"/>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9" name="Gruppieren">
              <a:extLst>
                <a:ext uri="{FF2B5EF4-FFF2-40B4-BE49-F238E27FC236}">
                  <a16:creationId xmlns:a16="http://schemas.microsoft.com/office/drawing/2014/main" id="{2B0788FD-C1AE-344A-9260-DC23A8C7B36C}"/>
                </a:ext>
              </a:extLst>
            </p:cNvPr>
            <p:cNvGrpSpPr/>
            <p:nvPr/>
          </p:nvGrpSpPr>
          <p:grpSpPr>
            <a:xfrm>
              <a:off x="0" y="5876853"/>
              <a:ext cx="10643885" cy="137834"/>
              <a:chOff x="0" y="0"/>
              <a:chExt cx="10643884" cy="137832"/>
            </a:xfrm>
          </p:grpSpPr>
          <p:sp>
            <p:nvSpPr>
              <p:cNvPr id="16" name="Rechteck">
                <a:extLst>
                  <a:ext uri="{FF2B5EF4-FFF2-40B4-BE49-F238E27FC236}">
                    <a16:creationId xmlns:a16="http://schemas.microsoft.com/office/drawing/2014/main" id="{67497969-CAC7-8741-AD15-EF9A9F1B0949}"/>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7" name="Rechteck">
                <a:extLst>
                  <a:ext uri="{FF2B5EF4-FFF2-40B4-BE49-F238E27FC236}">
                    <a16:creationId xmlns:a16="http://schemas.microsoft.com/office/drawing/2014/main" id="{6EE906BB-76E0-224F-8B85-7E3A2E9D3EE5}"/>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0" name="Form">
              <a:extLst>
                <a:ext uri="{FF2B5EF4-FFF2-40B4-BE49-F238E27FC236}">
                  <a16:creationId xmlns:a16="http://schemas.microsoft.com/office/drawing/2014/main" id="{422DC6CA-F7A4-9B4D-8261-9A12B0C42228}"/>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1" name="Form">
              <a:extLst>
                <a:ext uri="{FF2B5EF4-FFF2-40B4-BE49-F238E27FC236}">
                  <a16:creationId xmlns:a16="http://schemas.microsoft.com/office/drawing/2014/main" id="{6DB992F2-2393-AA44-9F54-66A87937D1B7}"/>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2" name="Form">
              <a:extLst>
                <a:ext uri="{FF2B5EF4-FFF2-40B4-BE49-F238E27FC236}">
                  <a16:creationId xmlns:a16="http://schemas.microsoft.com/office/drawing/2014/main" id="{14981698-C485-1F4D-AC9F-1CC5210FA6BA}"/>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4A5E5314-B294-2541-B6C7-73EB57390541}"/>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4" name="Form">
              <a:extLst>
                <a:ext uri="{FF2B5EF4-FFF2-40B4-BE49-F238E27FC236}">
                  <a16:creationId xmlns:a16="http://schemas.microsoft.com/office/drawing/2014/main" id="{683B72C4-425E-1948-944A-F19149ABE7F8}"/>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85B2C0ED-3AFF-5945-901F-C4AF92ED28B9}"/>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18" name="Picture 17">
            <a:extLst>
              <a:ext uri="{FF2B5EF4-FFF2-40B4-BE49-F238E27FC236}">
                <a16:creationId xmlns:a16="http://schemas.microsoft.com/office/drawing/2014/main" id="{9CBA2648-167B-2F4F-BE41-38D3C43DF5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51" r="7653"/>
          <a:stretch/>
        </p:blipFill>
        <p:spPr>
          <a:xfrm>
            <a:off x="3976298" y="1486390"/>
            <a:ext cx="4045267" cy="2549733"/>
          </a:xfrm>
          <a:prstGeom prst="rect">
            <a:avLst/>
          </a:prstGeom>
        </p:spPr>
      </p:pic>
    </p:spTree>
    <p:extLst>
      <p:ext uri="{BB962C8B-B14F-4D97-AF65-F5344CB8AC3E}">
        <p14:creationId xmlns:p14="http://schemas.microsoft.com/office/powerpoint/2010/main" val="4119734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endParaRPr lang="en-US" sz="2800" dirty="0">
              <a:latin typeface="Century Gothic" panose="020B0502020202020204" pitchFamily="34" charset="0"/>
            </a:endParaRPr>
          </a:p>
        </p:txBody>
      </p:sp>
      <p:sp>
        <p:nvSpPr>
          <p:cNvPr id="7"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200" dirty="0" err="1"/>
              <a:t>Moisturises</a:t>
            </a:r>
            <a:r>
              <a:rPr lang="en-US" sz="1200" dirty="0"/>
              <a:t> to reduce the appearance of rough skin</a:t>
            </a:r>
          </a:p>
          <a:p>
            <a:pPr lvl="1" fontAlgn="base"/>
            <a:r>
              <a:rPr lang="en-US" sz="1200" dirty="0"/>
              <a:t>Supports skin elasticity</a:t>
            </a:r>
          </a:p>
          <a:p>
            <a:pPr lvl="1" fontAlgn="base"/>
            <a:r>
              <a:rPr lang="en-US" sz="1200" dirty="0"/>
              <a:t>Reduces the appearance of wrinkles and dark spots</a:t>
            </a:r>
          </a:p>
          <a:p>
            <a:pPr lvl="1" fontAlgn="base"/>
            <a:r>
              <a:rPr lang="en-US" sz="1200" dirty="0"/>
              <a:t>Helps skin feel firmer for younger-looking skin</a:t>
            </a:r>
          </a:p>
          <a:p>
            <a:pPr lvl="1" fontAlgn="base"/>
            <a:r>
              <a:rPr lang="en-US" sz="1200" dirty="0"/>
              <a:t>Add to your favourite moisturiser for ultimate hydration</a:t>
            </a:r>
          </a:p>
          <a:p>
            <a:pPr marL="0" indent="0" fontAlgn="base">
              <a:buNone/>
            </a:pPr>
            <a:endParaRPr lang="en-US" sz="2000" dirty="0"/>
          </a:p>
          <a:p>
            <a:pPr fontAlgn="base"/>
            <a:endParaRPr lang="en-US" sz="2000" dirty="0">
              <a:latin typeface="Century Gothic" panose="020B0502020202020204" pitchFamily="34" charset="0"/>
            </a:endParaRPr>
          </a:p>
          <a:p>
            <a:pPr fontAlgn="base"/>
            <a:endParaRPr lang="en-US" sz="2000" dirty="0">
              <a:latin typeface="Century Gothic" panose="020B0502020202020204" pitchFamily="34" charset="0"/>
            </a:endParaRPr>
          </a:p>
        </p:txBody>
      </p:sp>
      <p:sp>
        <p:nvSpPr>
          <p:cNvPr id="10" name="Content Placeholder 7"/>
          <p:cNvSpPr txBox="1">
            <a:spLocks/>
          </p:cNvSpPr>
          <p:nvPr/>
        </p:nvSpPr>
        <p:spPr>
          <a:xfrm>
            <a:off x="4267200" y="63500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fontAlgn="base"/>
            <a:r>
              <a:rPr lang="en-US" sz="1200" b="1" dirty="0" err="1"/>
              <a:t>Revinage</a:t>
            </a:r>
            <a:r>
              <a:rPr lang="en-US" sz="1200" b="1" dirty="0"/>
              <a:t>® -</a:t>
            </a:r>
            <a:r>
              <a:rPr lang="en-US" sz="1200" dirty="0"/>
              <a:t>a proprietary blend of </a:t>
            </a:r>
            <a:r>
              <a:rPr lang="en-US" sz="1200" dirty="0" err="1"/>
              <a:t>Bidens</a:t>
            </a:r>
            <a:r>
              <a:rPr lang="en-US" sz="1200" dirty="0"/>
              <a:t> </a:t>
            </a:r>
            <a:r>
              <a:rPr lang="en-US" sz="1200" dirty="0" err="1"/>
              <a:t>Pilosa</a:t>
            </a:r>
            <a:r>
              <a:rPr lang="en-US" sz="1200" dirty="0"/>
              <a:t> Extract, Palm Oil, Cottonseed Oil, and Flaxseed Oil. This multi-functional ingredient helps reduce the appearance of wrinkles for a smoother-looking complexion, helps reduce the appearance of dark spots for a more even-toned appearance, and helps the skin feel more supple.</a:t>
            </a:r>
          </a:p>
          <a:p>
            <a:pPr lvl="1" fontAlgn="base"/>
            <a:r>
              <a:rPr lang="en-US" sz="1200" b="1" dirty="0"/>
              <a:t>Caprylic/</a:t>
            </a:r>
            <a:r>
              <a:rPr lang="en-US" sz="1200" b="1" dirty="0" err="1"/>
              <a:t>Capric</a:t>
            </a:r>
            <a:r>
              <a:rPr lang="en-US" sz="1200" b="1" dirty="0"/>
              <a:t> Triglyceride-</a:t>
            </a:r>
            <a:r>
              <a:rPr lang="en-US" sz="1200" dirty="0"/>
              <a:t>a liquid ingredient made from fatty acids found in coconut oil and glycerin. It is classified as both an emollient and an occlusive skin conditioning agent.  As such caprylic/</a:t>
            </a:r>
            <a:r>
              <a:rPr lang="en-US" sz="1200" dirty="0" err="1"/>
              <a:t>capric</a:t>
            </a:r>
            <a:r>
              <a:rPr lang="en-US" sz="1200" dirty="0"/>
              <a:t> triglyceride helps lubricate the skin, keeping it feeling soft and smooth and helps </a:t>
            </a:r>
            <a:r>
              <a:rPr lang="en-US" sz="1200" dirty="0" err="1"/>
              <a:t>moisturise</a:t>
            </a:r>
            <a:r>
              <a:rPr lang="en-US" sz="1200" dirty="0"/>
              <a:t> the skin by forming a barrier on the skin's surface to slow the loss of water.</a:t>
            </a:r>
            <a:br>
              <a:rPr lang="en-US" sz="1000" dirty="0">
                <a:latin typeface="Century Gothic" panose="020B0502020202020204" pitchFamily="34" charset="0"/>
              </a:rPr>
            </a:br>
            <a:endParaRPr lang="en-US" sz="1000" dirty="0">
              <a:latin typeface="Century Gothic" panose="020B0502020202020204" pitchFamily="34" charset="0"/>
            </a:endParaRPr>
          </a:p>
        </p:txBody>
      </p:sp>
    </p:spTree>
    <p:extLst>
      <p:ext uri="{BB962C8B-B14F-4D97-AF65-F5344CB8AC3E}">
        <p14:creationId xmlns:p14="http://schemas.microsoft.com/office/powerpoint/2010/main" val="3173351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722312" y="3305176"/>
            <a:ext cx="7772401" cy="1838325"/>
          </a:xfrm>
          <a:prstGeom prst="rect">
            <a:avLst/>
          </a:prstGeom>
        </p:spPr>
        <p:txBody>
          <a:bodyPr/>
          <a:lstStyle/>
          <a:p>
            <a:pPr lvl="0">
              <a:defRPr sz="1800">
                <a:solidFill>
                  <a:srgbClr val="000000"/>
                </a:solidFill>
              </a:defRPr>
            </a:pPr>
            <a:r>
              <a:rPr lang="en-US" sz="4000" b="1" dirty="0">
                <a:solidFill>
                  <a:srgbClr val="86754D"/>
                </a:solidFill>
              </a:rPr>
              <a:t>ACNE</a:t>
            </a:r>
            <a:endParaRPr sz="2400" b="1" dirty="0"/>
          </a:p>
        </p:txBody>
      </p:sp>
    </p:spTree>
    <p:extLst>
      <p:ext uri="{BB962C8B-B14F-4D97-AF65-F5344CB8AC3E}">
        <p14:creationId xmlns:p14="http://schemas.microsoft.com/office/powerpoint/2010/main" val="2527326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431541" y="1217069"/>
            <a:ext cx="5562600" cy="3048000"/>
          </a:xfrm>
          <a:prstGeom prst="rect">
            <a:avLst/>
          </a:prstGeom>
        </p:spPr>
        <p:txBody>
          <a:bodyPr>
            <a:normAutofit/>
          </a:bodyPr>
          <a:lstStyle/>
          <a:p>
            <a:pPr>
              <a:lnSpc>
                <a:spcPct val="90000"/>
              </a:lnSpc>
            </a:pPr>
            <a:r>
              <a:rPr lang="en-US" sz="1600" dirty="0">
                <a:latin typeface="Century Gothic" panose="020B0502020202020204" pitchFamily="34" charset="0"/>
              </a:rPr>
              <a:t>Acne is one of the most troublesome and common skin-care problems. </a:t>
            </a:r>
          </a:p>
          <a:p>
            <a:pPr lvl="1">
              <a:lnSpc>
                <a:spcPct val="90000"/>
              </a:lnSpc>
            </a:pPr>
            <a:r>
              <a:rPr lang="en-US" sz="1200" dirty="0">
                <a:latin typeface="Century Gothic" panose="020B0502020202020204" pitchFamily="34" charset="0"/>
              </a:rPr>
              <a:t>Although most often associated with teenagers and the onset of puberty, the truth is that you can get acne at any age, which makes it even more frustrating.</a:t>
            </a:r>
          </a:p>
          <a:p>
            <a:pPr>
              <a:lnSpc>
                <a:spcPct val="90000"/>
              </a:lnSpc>
            </a:pPr>
            <a:r>
              <a:rPr lang="en-US" sz="1600" dirty="0">
                <a:latin typeface="Century Gothic" panose="020B0502020202020204" pitchFamily="34" charset="0"/>
              </a:rPr>
              <a:t>Human skin has pores (tiny holes) which connect to oil glands located under the skin. The glands are connected to the pores via follicles - small canals. </a:t>
            </a:r>
          </a:p>
          <a:p>
            <a:pPr lvl="1">
              <a:lnSpc>
                <a:spcPct val="90000"/>
              </a:lnSpc>
            </a:pPr>
            <a:r>
              <a:rPr lang="en-US" sz="1200" dirty="0">
                <a:latin typeface="Century Gothic" panose="020B0502020202020204" pitchFamily="34" charset="0"/>
              </a:rPr>
              <a:t>These glands produce Sebum, an oily liquid. The sebum carries dead skin cells through the follicles to the surface of the skin.  </a:t>
            </a:r>
          </a:p>
          <a:p>
            <a:pPr>
              <a:lnSpc>
                <a:spcPct val="90000"/>
              </a:lnSpc>
            </a:pPr>
            <a:r>
              <a:rPr lang="en-US" sz="1600" b="1" dirty="0">
                <a:latin typeface="Century Gothic" panose="020B0502020202020204" pitchFamily="34" charset="0"/>
              </a:rPr>
              <a:t>Acne </a:t>
            </a:r>
            <a:r>
              <a:rPr lang="en-US" sz="1600" dirty="0">
                <a:latin typeface="Century Gothic" panose="020B0502020202020204" pitchFamily="34" charset="0"/>
              </a:rPr>
              <a:t>is caused when these follicles get blocked by a mixture of oil and dead cells which then allows for bacteria to grow. </a:t>
            </a:r>
            <a:endParaRPr lang="en-US" sz="1600" b="1" dirty="0">
              <a:latin typeface="Century Gothic" panose="020B0502020202020204" pitchFamily="34" charset="0"/>
            </a:endParaRPr>
          </a:p>
          <a:p>
            <a:pPr>
              <a:lnSpc>
                <a:spcPct val="90000"/>
              </a:lnSpc>
            </a:pPr>
            <a:endParaRPr lang="en-US" sz="1800" dirty="0">
              <a:latin typeface="Century Gothic" panose="020B0502020202020204" pitchFamily="34" charset="0"/>
            </a:endParaRPr>
          </a:p>
          <a:p>
            <a:pPr>
              <a:lnSpc>
                <a:spcPct val="90000"/>
              </a:lnSpc>
            </a:pPr>
            <a:endParaRPr lang="en-US" sz="1800" dirty="0">
              <a:latin typeface="Century Gothic" panose="020B0502020202020204" pitchFamily="34" charset="0"/>
            </a:endParaRPr>
          </a:p>
        </p:txBody>
      </p:sp>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What is Acne?</a:t>
            </a:r>
          </a:p>
        </p:txBody>
      </p:sp>
      <p:pic>
        <p:nvPicPr>
          <p:cNvPr id="6" name="Picture 2" descr="http://img.webmd.com/dtmcms/live/webmd/consumer_assets/site_images/articles/health_tools/adult_acne_answers_slideshow/PRInc_rm_photo_of_acne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299" y="2876550"/>
            <a:ext cx="2158533" cy="14266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rossSectionSkinBlemishesEricsPhotograpghyGettyImages.jpg - Photo: Eric's Phtotgraphy / Getty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l="9592" r="14772"/>
          <a:stretch/>
        </p:blipFill>
        <p:spPr bwMode="auto">
          <a:xfrm>
            <a:off x="6248400" y="853730"/>
            <a:ext cx="2294983" cy="202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151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Causes</a:t>
            </a:r>
          </a:p>
        </p:txBody>
      </p:sp>
      <p:sp>
        <p:nvSpPr>
          <p:cNvPr id="4" name="Content Placeholder 3"/>
          <p:cNvSpPr>
            <a:spLocks noGrp="1"/>
          </p:cNvSpPr>
          <p:nvPr>
            <p:ph idx="4294967295"/>
          </p:nvPr>
        </p:nvSpPr>
        <p:spPr>
          <a:xfrm>
            <a:off x="228600" y="1047750"/>
            <a:ext cx="8229600" cy="3962400"/>
          </a:xfrm>
          <a:prstGeom prst="rect">
            <a:avLst/>
          </a:prstGeom>
        </p:spPr>
        <p:txBody>
          <a:bodyPr>
            <a:normAutofit/>
          </a:bodyPr>
          <a:lstStyle/>
          <a:p>
            <a:r>
              <a:rPr lang="en-US" sz="2000" dirty="0">
                <a:latin typeface="Century Gothic" panose="020B0502020202020204" pitchFamily="34" charset="0"/>
              </a:rPr>
              <a:t>There are three major factors that cause acne to develop. The result of these factors coming together is a formation of acne breakouts. All three factors must be present in order for acne to occur.</a:t>
            </a:r>
            <a:endParaRPr lang="en-US" sz="2000" b="1" dirty="0">
              <a:latin typeface="Century Gothic" panose="020B0502020202020204" pitchFamily="34" charset="0"/>
            </a:endParaRPr>
          </a:p>
          <a:p>
            <a:pPr fontAlgn="base"/>
            <a:r>
              <a:rPr lang="en-US" sz="2000" b="1" dirty="0">
                <a:latin typeface="Century Gothic" panose="020B0502020202020204" pitchFamily="34" charset="0"/>
              </a:rPr>
              <a:t>Overactive Sebaceous Glands</a:t>
            </a:r>
          </a:p>
          <a:p>
            <a:pPr lvl="1" fontAlgn="base"/>
            <a:r>
              <a:rPr lang="en-US" sz="1600" u="sng" dirty="0">
                <a:latin typeface="Century Gothic" panose="020B0502020202020204" pitchFamily="34" charset="0"/>
                <a:hlinkClick r:id="rId2"/>
              </a:rPr>
              <a:t>Sebaceous glands</a:t>
            </a:r>
            <a:r>
              <a:rPr lang="en-US" sz="1600" dirty="0">
                <a:latin typeface="Century Gothic" panose="020B0502020202020204" pitchFamily="34" charset="0"/>
              </a:rPr>
              <a:t> create </a:t>
            </a:r>
            <a:r>
              <a:rPr lang="en-US" sz="1600" u="sng" dirty="0">
                <a:latin typeface="Century Gothic" panose="020B0502020202020204" pitchFamily="34" charset="0"/>
                <a:hlinkClick r:id="rId3"/>
              </a:rPr>
              <a:t>sebum</a:t>
            </a:r>
            <a:r>
              <a:rPr lang="en-US" sz="1600" dirty="0">
                <a:latin typeface="Century Gothic" panose="020B0502020202020204" pitchFamily="34" charset="0"/>
              </a:rPr>
              <a:t>, or oil, needed to lubricate the skin's surface. Those who are prone to acne have oil glands that produce more sebum than is necessary. Excess oil remains in the pore, blocking the sebaceous duct and creating a blockage within the follicle.</a:t>
            </a:r>
          </a:p>
          <a:p>
            <a:pPr marL="0" indent="0" fontAlgn="base">
              <a:buNone/>
            </a:pPr>
            <a:endParaRPr lang="en-US" sz="1800" dirty="0">
              <a:latin typeface="Century Gothic" panose="020B0502020202020204" pitchFamily="34" charset="0"/>
            </a:endParaRPr>
          </a:p>
          <a:p>
            <a:pPr fontAlgn="base"/>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420287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3171"/>
            <a:ext cx="9144000" cy="857250"/>
          </a:xfrm>
        </p:spPr>
        <p:txBody>
          <a:bodyPr>
            <a:normAutofit/>
          </a:bodyPr>
          <a:lstStyle/>
          <a:p>
            <a:r>
              <a:rPr lang="en-US" dirty="0">
                <a:latin typeface="Century Gothic" panose="020B0502020202020204" pitchFamily="34" charset="0"/>
              </a:rPr>
              <a:t>Skin Type</a:t>
            </a:r>
            <a:endParaRPr lang="en-US" dirty="0"/>
          </a:p>
        </p:txBody>
      </p:sp>
      <p:pic>
        <p:nvPicPr>
          <p:cNvPr id="5" name="Picture 4" descr="A screenshot of a cell phone&#10;&#10;Description automatically generated">
            <a:extLst>
              <a:ext uri="{FF2B5EF4-FFF2-40B4-BE49-F238E27FC236}">
                <a16:creationId xmlns:a16="http://schemas.microsoft.com/office/drawing/2014/main" id="{519B7603-16F9-894A-A9D6-4FA959354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504950"/>
            <a:ext cx="5735217" cy="2531561"/>
          </a:xfrm>
          <a:prstGeom prst="rect">
            <a:avLst/>
          </a:prstGeom>
        </p:spPr>
      </p:pic>
      <p:pic>
        <p:nvPicPr>
          <p:cNvPr id="4" name="Picture 3" descr="A close up of a person&#10;&#10;Description automatically generated">
            <a:extLst>
              <a:ext uri="{FF2B5EF4-FFF2-40B4-BE49-F238E27FC236}">
                <a16:creationId xmlns:a16="http://schemas.microsoft.com/office/drawing/2014/main" id="{55781B61-D6AA-9E46-832D-0DD8378EF2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65" y="1504950"/>
            <a:ext cx="2902253" cy="2176690"/>
          </a:xfrm>
          <a:prstGeom prst="rect">
            <a:avLst/>
          </a:prstGeom>
        </p:spPr>
      </p:pic>
      <p:sp>
        <p:nvSpPr>
          <p:cNvPr id="6" name="TextBox 5">
            <a:extLst>
              <a:ext uri="{FF2B5EF4-FFF2-40B4-BE49-F238E27FC236}">
                <a16:creationId xmlns:a16="http://schemas.microsoft.com/office/drawing/2014/main" id="{C7BE6361-0962-9441-938E-5B850662B725}"/>
              </a:ext>
            </a:extLst>
          </p:cNvPr>
          <p:cNvSpPr txBox="1"/>
          <p:nvPr/>
        </p:nvSpPr>
        <p:spPr>
          <a:xfrm>
            <a:off x="15551" y="3742931"/>
            <a:ext cx="3337475" cy="215444"/>
          </a:xfrm>
          <a:prstGeom prst="rect">
            <a:avLst/>
          </a:prstGeom>
          <a:noFill/>
        </p:spPr>
        <p:txBody>
          <a:bodyPr wrap="square" rtlCol="0">
            <a:spAutoFit/>
          </a:bodyPr>
          <a:lstStyle/>
          <a:p>
            <a:r>
              <a:rPr lang="en-US" sz="800" dirty="0">
                <a:hlinkClick r:id="rId4" tooltip="https://porcelainfacespa.com/blog/your-skin-needs-your-understandings-too"/>
              </a:rPr>
              <a:t>This Photo</a:t>
            </a:r>
            <a:r>
              <a:rPr lang="en-US" sz="800" dirty="0"/>
              <a:t> by Unknown Author is licensed under </a:t>
            </a:r>
            <a:r>
              <a:rPr lang="en-US" sz="800" dirty="0">
                <a:hlinkClick r:id="rId5" tooltip="https://creativecommons.org/licenses/by-nc/3.0/"/>
              </a:rPr>
              <a:t>CC BY-NC</a:t>
            </a:r>
            <a:endParaRPr lang="en-US" sz="800" dirty="0"/>
          </a:p>
        </p:txBody>
      </p:sp>
    </p:spTree>
    <p:extLst>
      <p:ext uri="{BB962C8B-B14F-4D97-AF65-F5344CB8AC3E}">
        <p14:creationId xmlns:p14="http://schemas.microsoft.com/office/powerpoint/2010/main" val="38700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Causes</a:t>
            </a:r>
          </a:p>
        </p:txBody>
      </p:sp>
      <p:sp>
        <p:nvSpPr>
          <p:cNvPr id="4" name="Content Placeholder 3"/>
          <p:cNvSpPr>
            <a:spLocks noGrp="1"/>
          </p:cNvSpPr>
          <p:nvPr>
            <p:ph idx="4294967295"/>
          </p:nvPr>
        </p:nvSpPr>
        <p:spPr>
          <a:xfrm>
            <a:off x="381000" y="1047750"/>
            <a:ext cx="8229600" cy="3810000"/>
          </a:xfrm>
          <a:prstGeom prst="rect">
            <a:avLst/>
          </a:prstGeom>
        </p:spPr>
        <p:txBody>
          <a:bodyPr>
            <a:noAutofit/>
          </a:bodyPr>
          <a:lstStyle/>
          <a:p>
            <a:pPr fontAlgn="base"/>
            <a:r>
              <a:rPr lang="en-US" sz="2000" b="1" dirty="0">
                <a:latin typeface="Century Gothic" panose="020B0502020202020204" pitchFamily="34" charset="0"/>
              </a:rPr>
              <a:t>Abnormal Shedding of Skin Cells</a:t>
            </a:r>
          </a:p>
          <a:p>
            <a:pPr lvl="1" fontAlgn="base"/>
            <a:r>
              <a:rPr lang="en-US" sz="1600" dirty="0">
                <a:latin typeface="Century Gothic" panose="020B0502020202020204" pitchFamily="34" charset="0"/>
              </a:rPr>
              <a:t>The </a:t>
            </a:r>
            <a:r>
              <a:rPr lang="en-US" sz="1600" u="sng" dirty="0">
                <a:latin typeface="Century Gothic" panose="020B0502020202020204" pitchFamily="34" charset="0"/>
                <a:hlinkClick r:id="rId2"/>
              </a:rPr>
              <a:t>epidermis</a:t>
            </a:r>
            <a:r>
              <a:rPr lang="en-US" sz="1600" dirty="0">
                <a:latin typeface="Century Gothic" panose="020B0502020202020204" pitchFamily="34" charset="0"/>
              </a:rPr>
              <a:t> is constantly shedding dead skin cells through a process called </a:t>
            </a:r>
            <a:r>
              <a:rPr lang="en-US" sz="1600" u="sng" dirty="0">
                <a:latin typeface="Century Gothic" panose="020B0502020202020204" pitchFamily="34" charset="0"/>
                <a:hlinkClick r:id="rId3"/>
              </a:rPr>
              <a:t>desquamation</a:t>
            </a:r>
            <a:r>
              <a:rPr lang="en-US" sz="1600" dirty="0">
                <a:latin typeface="Century Gothic" panose="020B0502020202020204" pitchFamily="34" charset="0"/>
              </a:rPr>
              <a:t>. Acne prone skin produces more dead skin cells than is typical, and the skin cells are not being shed properly. Instead, the cells remain stuck inside the follicle creating a </a:t>
            </a:r>
            <a:r>
              <a:rPr lang="en-US" sz="1600" u="sng" dirty="0">
                <a:latin typeface="Century Gothic" panose="020B0502020202020204" pitchFamily="34" charset="0"/>
                <a:hlinkClick r:id="rId4"/>
              </a:rPr>
              <a:t>comedo</a:t>
            </a:r>
            <a:r>
              <a:rPr lang="en-US" sz="1600" dirty="0">
                <a:latin typeface="Century Gothic" panose="020B0502020202020204" pitchFamily="34" charset="0"/>
              </a:rPr>
              <a:t>.</a:t>
            </a:r>
            <a:endParaRPr lang="en-US" sz="1600" b="1" dirty="0">
              <a:latin typeface="Century Gothic" panose="020B0502020202020204" pitchFamily="34" charset="0"/>
            </a:endParaRPr>
          </a:p>
          <a:p>
            <a:pPr fontAlgn="base"/>
            <a:r>
              <a:rPr lang="en-US" sz="2000" b="1" dirty="0">
                <a:latin typeface="Century Gothic" panose="020B0502020202020204" pitchFamily="34" charset="0"/>
              </a:rPr>
              <a:t>Proliferation of Bacteria</a:t>
            </a:r>
          </a:p>
          <a:p>
            <a:pPr lvl="1" fontAlgn="base"/>
            <a:r>
              <a:rPr lang="en-US" sz="1600" dirty="0">
                <a:latin typeface="Century Gothic" panose="020B0502020202020204" pitchFamily="34" charset="0"/>
              </a:rPr>
              <a:t>In those with acne Bacteria grows out of control. The plug of dead cells and oil within the pore creates an anaerobic environment where oxygen can't get into the pore. Bacteria thrives in this environment.</a:t>
            </a:r>
          </a:p>
          <a:p>
            <a:pPr lvl="1" fontAlgn="base"/>
            <a:r>
              <a:rPr lang="en-US" sz="1600" dirty="0">
                <a:latin typeface="Century Gothic" panose="020B0502020202020204" pitchFamily="34" charset="0"/>
              </a:rPr>
              <a:t>When you have oil, dead cells and bacteria trapped within the pore, it produces a fatty acid waste. This waste irritates the pore lining, causing redness and inflammation. </a:t>
            </a:r>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2841881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Forms</a:t>
            </a:r>
            <a:endParaRPr lang="en-US" sz="2800" dirty="0">
              <a:latin typeface="Century Gothic" panose="020B0502020202020204" pitchFamily="34" charset="0"/>
            </a:endParaRPr>
          </a:p>
        </p:txBody>
      </p:sp>
      <p:sp>
        <p:nvSpPr>
          <p:cNvPr id="4" name="Content Placeholder 3"/>
          <p:cNvSpPr>
            <a:spLocks noGrp="1"/>
          </p:cNvSpPr>
          <p:nvPr>
            <p:ph idx="4294967295"/>
          </p:nvPr>
        </p:nvSpPr>
        <p:spPr>
          <a:xfrm>
            <a:off x="228600" y="742950"/>
            <a:ext cx="8610600" cy="3810000"/>
          </a:xfrm>
          <a:prstGeom prst="rect">
            <a:avLst/>
          </a:prstGeom>
        </p:spPr>
        <p:txBody>
          <a:bodyPr>
            <a:noAutofit/>
          </a:bodyPr>
          <a:lstStyle/>
          <a:p>
            <a:pPr fontAlgn="base"/>
            <a:r>
              <a:rPr lang="en-US" sz="2000" dirty="0">
                <a:latin typeface="Century Gothic" panose="020B0502020202020204" pitchFamily="34" charset="0"/>
              </a:rPr>
              <a:t>Forms of Acne</a:t>
            </a:r>
            <a:endParaRPr lang="en-US" sz="2000" b="1" dirty="0">
              <a:latin typeface="Century Gothic" panose="020B0502020202020204" pitchFamily="34" charset="0"/>
            </a:endParaRPr>
          </a:p>
          <a:p>
            <a:pPr lvl="1" fontAlgn="base"/>
            <a:r>
              <a:rPr lang="en-US" sz="1500" dirty="0">
                <a:latin typeface="Century Gothic" panose="020B0502020202020204" pitchFamily="34" charset="0"/>
              </a:rPr>
              <a:t>Acne can show up on many areas of the body, including the face, neck, chest, back, shoulders, and arms, it can actually take several forms, as described below:</a:t>
            </a:r>
          </a:p>
          <a:p>
            <a:pPr lvl="2" fontAlgn="base"/>
            <a:r>
              <a:rPr lang="en-US" sz="1300" b="1" dirty="0" err="1">
                <a:latin typeface="Century Gothic" panose="020B0502020202020204" pitchFamily="34" charset="0"/>
              </a:rPr>
              <a:t>Comedones</a:t>
            </a:r>
            <a:r>
              <a:rPr lang="en-US" sz="1300" b="1" dirty="0">
                <a:latin typeface="Century Gothic" panose="020B0502020202020204" pitchFamily="34" charset="0"/>
              </a:rPr>
              <a:t>: </a:t>
            </a:r>
            <a:r>
              <a:rPr lang="en-US" sz="1300" dirty="0">
                <a:latin typeface="Century Gothic" panose="020B0502020202020204" pitchFamily="34" charset="0"/>
              </a:rPr>
              <a:t>This form of acne presents itself in two ways: whiteheads or blackheads. When these lesions are closed at the skin’s surface, they are flesh-</a:t>
            </a:r>
            <a:r>
              <a:rPr lang="en-US" sz="1300" dirty="0" err="1">
                <a:latin typeface="Century Gothic" panose="020B0502020202020204" pitchFamily="34" charset="0"/>
              </a:rPr>
              <a:t>coloured</a:t>
            </a:r>
            <a:r>
              <a:rPr lang="en-US" sz="1300" dirty="0">
                <a:latin typeface="Century Gothic" panose="020B0502020202020204" pitchFamily="34" charset="0"/>
              </a:rPr>
              <a:t>, slightly raised bumps called whiteheads. When they’re open, the exposure to air allows the plugs in the hair follicle to </a:t>
            </a:r>
            <a:r>
              <a:rPr lang="en-US" sz="1300" dirty="0" err="1">
                <a:latin typeface="Century Gothic" panose="020B0502020202020204" pitchFamily="34" charset="0"/>
              </a:rPr>
              <a:t>oxidise</a:t>
            </a:r>
            <a:r>
              <a:rPr lang="en-US" sz="1300" dirty="0">
                <a:latin typeface="Century Gothic" panose="020B0502020202020204" pitchFamily="34" charset="0"/>
              </a:rPr>
              <a:t>, resulting in a dark or black spot on skin called a blackhead. That dark spot is not dirt showing beneath the surface of skin!</a:t>
            </a:r>
          </a:p>
          <a:p>
            <a:pPr lvl="2" fontAlgn="base"/>
            <a:r>
              <a:rPr lang="en-US" sz="1300" b="1" dirty="0">
                <a:latin typeface="Century Gothic" panose="020B0502020202020204" pitchFamily="34" charset="0"/>
              </a:rPr>
              <a:t>Papules: </a:t>
            </a:r>
            <a:r>
              <a:rPr lang="en-US" sz="1300" dirty="0">
                <a:latin typeface="Century Gothic" panose="020B0502020202020204" pitchFamily="34" charset="0"/>
              </a:rPr>
              <a:t>These are small, raised bumps that indicate inflammation is occurring in hair follicles.</a:t>
            </a:r>
          </a:p>
          <a:p>
            <a:pPr lvl="2" fontAlgn="base"/>
            <a:r>
              <a:rPr lang="en-US" sz="1300" b="1" dirty="0">
                <a:latin typeface="Century Gothic" panose="020B0502020202020204" pitchFamily="34" charset="0"/>
              </a:rPr>
              <a:t>Pustules: </a:t>
            </a:r>
            <a:r>
              <a:rPr lang="en-US" sz="1300" dirty="0">
                <a:latin typeface="Century Gothic" panose="020B0502020202020204" pitchFamily="34" charset="0"/>
              </a:rPr>
              <a:t>Larger than papules, these red, tender bumps have white pus at their tips and are a sign of a more advanced, deeper inflammation.</a:t>
            </a:r>
          </a:p>
          <a:p>
            <a:pPr lvl="2" fontAlgn="base"/>
            <a:r>
              <a:rPr lang="en-US" sz="1300" b="1" dirty="0">
                <a:latin typeface="Century Gothic" panose="020B0502020202020204" pitchFamily="34" charset="0"/>
              </a:rPr>
              <a:t>Nodules: </a:t>
            </a:r>
            <a:r>
              <a:rPr lang="en-US" sz="1300" dirty="0">
                <a:latin typeface="Century Gothic" panose="020B0502020202020204" pitchFamily="34" charset="0"/>
              </a:rPr>
              <a:t>One of the most painful forms of acne, these bumps remain below the surface of the skin and are large and solid. They develop when buildup occurs deep within hair follicles that are severely clogged.</a:t>
            </a:r>
          </a:p>
          <a:p>
            <a:pPr lvl="2" fontAlgn="base"/>
            <a:r>
              <a:rPr lang="en-US" sz="1300" b="1" dirty="0">
                <a:latin typeface="Century Gothic" panose="020B0502020202020204" pitchFamily="34" charset="0"/>
              </a:rPr>
              <a:t>Cysts: </a:t>
            </a:r>
            <a:r>
              <a:rPr lang="en-US" sz="1300" dirty="0">
                <a:latin typeface="Century Gothic" panose="020B0502020202020204" pitchFamily="34" charset="0"/>
              </a:rPr>
              <a:t>Painful, pus-filled lumps that form beneath the skin, and that present an increased risk of scarring due to their depth and collagen-destroying potential. </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248279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Grades</a:t>
            </a:r>
          </a:p>
        </p:txBody>
      </p:sp>
      <p:sp>
        <p:nvSpPr>
          <p:cNvPr id="4" name="Content Placeholder 3"/>
          <p:cNvSpPr>
            <a:spLocks noGrp="1"/>
          </p:cNvSpPr>
          <p:nvPr>
            <p:ph idx="4294967295"/>
          </p:nvPr>
        </p:nvSpPr>
        <p:spPr>
          <a:xfrm>
            <a:off x="762000" y="1146953"/>
            <a:ext cx="7962900" cy="3810000"/>
          </a:xfrm>
          <a:prstGeom prst="rect">
            <a:avLst/>
          </a:prstGeom>
        </p:spPr>
        <p:txBody>
          <a:bodyPr>
            <a:normAutofit/>
          </a:bodyPr>
          <a:lstStyle/>
          <a:p>
            <a:pPr fontAlgn="base"/>
            <a:r>
              <a:rPr lang="en-US" sz="1800" dirty="0">
                <a:latin typeface="Century Gothic" panose="020B0502020202020204" pitchFamily="34" charset="0"/>
              </a:rPr>
              <a:t>There are different grades (severity) of acne. </a:t>
            </a:r>
          </a:p>
          <a:p>
            <a:pPr lvl="1" fontAlgn="base"/>
            <a:r>
              <a:rPr lang="en-US" sz="1400" dirty="0">
                <a:latin typeface="Century Gothic" panose="020B0502020202020204" pitchFamily="34" charset="0"/>
              </a:rPr>
              <a:t>Dermatologists classify types of acne into four grades. Determining acne grade is done by a simple visual inspection of the skin. </a:t>
            </a:r>
          </a:p>
          <a:p>
            <a:pPr fontAlgn="base"/>
            <a:r>
              <a:rPr lang="en-US" sz="1800" dirty="0">
                <a:latin typeface="Century Gothic" panose="020B0502020202020204" pitchFamily="34" charset="0"/>
              </a:rPr>
              <a:t>Knowing the grade of your customers acne is an important step. </a:t>
            </a:r>
          </a:p>
          <a:p>
            <a:pPr lvl="1" fontAlgn="base"/>
            <a:r>
              <a:rPr lang="en-US" sz="1400" dirty="0">
                <a:latin typeface="Century Gothic" panose="020B0502020202020204" pitchFamily="34" charset="0"/>
              </a:rPr>
              <a:t>All acne grades require different treatment methods. </a:t>
            </a:r>
          </a:p>
          <a:p>
            <a:pPr fontAlgn="base"/>
            <a:r>
              <a:rPr lang="en-US" sz="1800" dirty="0">
                <a:latin typeface="Century Gothic" panose="020B0502020202020204" pitchFamily="34" charset="0"/>
              </a:rPr>
              <a:t>Understanding the grade of your customers acne can help you choose the products that may help. </a:t>
            </a:r>
          </a:p>
          <a:p>
            <a:pPr lvl="1" fontAlgn="base"/>
            <a:r>
              <a:rPr lang="en-US" sz="1400" dirty="0">
                <a:latin typeface="Century Gothic" panose="020B0502020202020204" pitchFamily="34" charset="0"/>
              </a:rPr>
              <a:t>It will help you in selecting products. </a:t>
            </a:r>
          </a:p>
          <a:p>
            <a:pPr lvl="1" fontAlgn="base"/>
            <a:r>
              <a:rPr lang="en-US" sz="1400" dirty="0">
                <a:latin typeface="Century Gothic" panose="020B0502020202020204" pitchFamily="34" charset="0"/>
              </a:rPr>
              <a:t>It will help you decide if you can treat their acne with at home care or if they should see a dermatologist.</a:t>
            </a:r>
          </a:p>
          <a:p>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2193308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Grades</a:t>
            </a:r>
          </a:p>
        </p:txBody>
      </p:sp>
      <p:sp>
        <p:nvSpPr>
          <p:cNvPr id="4" name="Content Placeholder 3"/>
          <p:cNvSpPr>
            <a:spLocks noGrp="1"/>
          </p:cNvSpPr>
          <p:nvPr>
            <p:ph idx="4294967295"/>
          </p:nvPr>
        </p:nvSpPr>
        <p:spPr>
          <a:xfrm>
            <a:off x="228600" y="1047750"/>
            <a:ext cx="8458200" cy="3810000"/>
          </a:xfrm>
          <a:prstGeom prst="rect">
            <a:avLst/>
          </a:prstGeom>
        </p:spPr>
        <p:txBody>
          <a:bodyPr>
            <a:normAutofit/>
          </a:bodyPr>
          <a:lstStyle/>
          <a:p>
            <a:r>
              <a:rPr lang="en-US" sz="2000" b="1" dirty="0">
                <a:latin typeface="Century Gothic" panose="020B0502020202020204" pitchFamily="34" charset="0"/>
              </a:rPr>
              <a:t>GRADE 1</a:t>
            </a:r>
            <a:endParaRPr lang="en-US" sz="2000" dirty="0">
              <a:latin typeface="Century Gothic" panose="020B0502020202020204" pitchFamily="34" charset="0"/>
            </a:endParaRPr>
          </a:p>
          <a:p>
            <a:pPr lvl="1"/>
            <a:r>
              <a:rPr lang="en-US" sz="1600" b="1" dirty="0">
                <a:latin typeface="Century Gothic" panose="020B0502020202020204" pitchFamily="34" charset="0"/>
              </a:rPr>
              <a:t>Description:</a:t>
            </a:r>
            <a:r>
              <a:rPr lang="en-US" sz="1600" dirty="0">
                <a:latin typeface="Century Gothic" panose="020B0502020202020204" pitchFamily="34" charset="0"/>
              </a:rPr>
              <a:t> This is the mildest form of acne. Grade 1 consists of blackheads mostly on the nose and a few papules which are small, red breakouts typically found on the cheeks. These breakouts are minimal and tend to be occasional.</a:t>
            </a:r>
            <a:endParaRPr lang="en-US" sz="1600" b="1" dirty="0">
              <a:latin typeface="Century Gothic" panose="020B0502020202020204" pitchFamily="34" charset="0"/>
            </a:endParaRPr>
          </a:p>
          <a:p>
            <a:r>
              <a:rPr lang="en-US" sz="2000" b="1" dirty="0">
                <a:latin typeface="Century Gothic" panose="020B0502020202020204" pitchFamily="34" charset="0"/>
              </a:rPr>
              <a:t>GRADE 2</a:t>
            </a:r>
            <a:endParaRPr lang="en-US" sz="2000" dirty="0">
              <a:latin typeface="Century Gothic" panose="020B0502020202020204" pitchFamily="34" charset="0"/>
            </a:endParaRPr>
          </a:p>
          <a:p>
            <a:pPr lvl="1"/>
            <a:r>
              <a:rPr lang="en-US" sz="1600" b="1" dirty="0">
                <a:latin typeface="Century Gothic" panose="020B0502020202020204" pitchFamily="34" charset="0"/>
              </a:rPr>
              <a:t>Description:</a:t>
            </a:r>
            <a:r>
              <a:rPr lang="en-US" sz="1600" dirty="0">
                <a:latin typeface="Century Gothic" panose="020B0502020202020204" pitchFamily="34" charset="0"/>
              </a:rPr>
              <a:t> This is considered moderate acne and is </a:t>
            </a:r>
            <a:r>
              <a:rPr lang="en-US" sz="1600" dirty="0" err="1">
                <a:latin typeface="Century Gothic" panose="020B0502020202020204" pitchFamily="34" charset="0"/>
              </a:rPr>
              <a:t>characterised</a:t>
            </a:r>
            <a:r>
              <a:rPr lang="en-US" sz="1600" dirty="0">
                <a:latin typeface="Century Gothic" panose="020B0502020202020204" pitchFamily="34" charset="0"/>
              </a:rPr>
              <a:t> by blackheads, </a:t>
            </a:r>
            <a:r>
              <a:rPr lang="en-US" sz="1600" dirty="0" err="1">
                <a:latin typeface="Century Gothic" panose="020B0502020202020204" pitchFamily="34" charset="0"/>
              </a:rPr>
              <a:t>milia</a:t>
            </a:r>
            <a:r>
              <a:rPr lang="en-US" sz="1600" dirty="0">
                <a:latin typeface="Century Gothic" panose="020B0502020202020204" pitchFamily="34" charset="0"/>
              </a:rPr>
              <a:t> (whiteheads), inflammation, redness, papules and pustules. They are found usually on the nose, cheeks, and chin / jaw line. More than occasional, Grade 2 acne needs more active attention.</a:t>
            </a:r>
          </a:p>
          <a:p>
            <a:endParaRPr lang="en-US" sz="1800" dirty="0"/>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2601636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Grades</a:t>
            </a:r>
          </a:p>
        </p:txBody>
      </p:sp>
      <p:sp>
        <p:nvSpPr>
          <p:cNvPr id="4" name="Content Placeholder 3"/>
          <p:cNvSpPr>
            <a:spLocks noGrp="1"/>
          </p:cNvSpPr>
          <p:nvPr>
            <p:ph idx="4294967295"/>
          </p:nvPr>
        </p:nvSpPr>
        <p:spPr>
          <a:xfrm>
            <a:off x="228600" y="1047750"/>
            <a:ext cx="8458200" cy="3810000"/>
          </a:xfrm>
          <a:prstGeom prst="rect">
            <a:avLst/>
          </a:prstGeom>
        </p:spPr>
        <p:txBody>
          <a:bodyPr>
            <a:normAutofit/>
          </a:bodyPr>
          <a:lstStyle/>
          <a:p>
            <a:pPr>
              <a:lnSpc>
                <a:spcPct val="90000"/>
              </a:lnSpc>
            </a:pPr>
            <a:r>
              <a:rPr lang="en-US" sz="2000" b="1" dirty="0">
                <a:latin typeface="Century Gothic" panose="020B0502020202020204" pitchFamily="34" charset="0"/>
              </a:rPr>
              <a:t>GRADE 3</a:t>
            </a:r>
            <a:endParaRPr lang="en-US" sz="2000" dirty="0">
              <a:latin typeface="Century Gothic" panose="020B0502020202020204" pitchFamily="34" charset="0"/>
            </a:endParaRPr>
          </a:p>
          <a:p>
            <a:pPr lvl="1">
              <a:lnSpc>
                <a:spcPct val="90000"/>
              </a:lnSpc>
            </a:pPr>
            <a:r>
              <a:rPr lang="en-US" sz="1600" b="1" dirty="0">
                <a:latin typeface="Century Gothic" panose="020B0502020202020204" pitchFamily="34" charset="0"/>
              </a:rPr>
              <a:t>Description:</a:t>
            </a:r>
            <a:r>
              <a:rPr lang="en-US" sz="1600" dirty="0">
                <a:latin typeface="Century Gothic" panose="020B0502020202020204" pitchFamily="34" charset="0"/>
              </a:rPr>
              <a:t> Very similar to Grade 2 but with more swelling, and the number of actual papules and pustules is increased significantly. Scarring tends to be more noticeable as well. In this case, it is found all over the face and neck in addition to other acne-prone areas such as the chest, back and upper arms.</a:t>
            </a:r>
          </a:p>
          <a:p>
            <a:pPr lvl="1">
              <a:lnSpc>
                <a:spcPct val="90000"/>
              </a:lnSpc>
            </a:pPr>
            <a:r>
              <a:rPr lang="en-US" sz="1600" dirty="0">
                <a:latin typeface="Century Gothic" panose="020B0502020202020204" pitchFamily="34" charset="0"/>
              </a:rPr>
              <a:t>A dermatologist should treat acne at this stage.</a:t>
            </a:r>
            <a:endParaRPr lang="en-US" sz="1600" b="1" dirty="0">
              <a:latin typeface="Century Gothic" panose="020B0502020202020204" pitchFamily="34" charset="0"/>
            </a:endParaRPr>
          </a:p>
          <a:p>
            <a:pPr>
              <a:lnSpc>
                <a:spcPct val="90000"/>
              </a:lnSpc>
            </a:pPr>
            <a:r>
              <a:rPr lang="en-US" sz="2000" b="1" dirty="0">
                <a:latin typeface="Century Gothic" panose="020B0502020202020204" pitchFamily="34" charset="0"/>
              </a:rPr>
              <a:t>GRADE 4</a:t>
            </a:r>
            <a:endParaRPr lang="en-US" sz="2000" dirty="0">
              <a:latin typeface="Century Gothic" panose="020B0502020202020204" pitchFamily="34" charset="0"/>
            </a:endParaRPr>
          </a:p>
          <a:p>
            <a:pPr lvl="1">
              <a:lnSpc>
                <a:spcPct val="90000"/>
              </a:lnSpc>
            </a:pPr>
            <a:r>
              <a:rPr lang="en-US" sz="1600" b="1" dirty="0">
                <a:latin typeface="Century Gothic" panose="020B0502020202020204" pitchFamily="34" charset="0"/>
              </a:rPr>
              <a:t>Description:</a:t>
            </a:r>
            <a:r>
              <a:rPr lang="en-US" sz="1600" dirty="0">
                <a:latin typeface="Century Gothic" panose="020B0502020202020204" pitchFamily="34" charset="0"/>
              </a:rPr>
              <a:t> It is the most severe form of acne and is extremely rare. Usually the skin is covered by an extreme number of pustules and edema (swelling). They will have more unhealthy tissue then healthy tissue.</a:t>
            </a:r>
          </a:p>
          <a:p>
            <a:pPr lvl="1">
              <a:lnSpc>
                <a:spcPct val="90000"/>
              </a:lnSpc>
            </a:pPr>
            <a:r>
              <a:rPr lang="en-US" sz="1600" dirty="0">
                <a:latin typeface="Century Gothic" panose="020B0502020202020204" pitchFamily="34" charset="0"/>
              </a:rPr>
              <a:t>This condition can only be treated by a dermatologist.</a:t>
            </a:r>
          </a:p>
          <a:p>
            <a:pPr>
              <a:lnSpc>
                <a:spcPct val="90000"/>
              </a:lnSpc>
            </a:pPr>
            <a:endParaRPr lang="en-US" sz="1800" dirty="0"/>
          </a:p>
          <a:p>
            <a:pPr>
              <a:lnSpc>
                <a:spcPct val="90000"/>
              </a:lnSpc>
            </a:pPr>
            <a:endParaRPr lang="en-US" sz="1800" dirty="0"/>
          </a:p>
          <a:p>
            <a:pPr marL="0" indent="0">
              <a:lnSpc>
                <a:spcPct val="90000"/>
              </a:lnSpc>
              <a:buNone/>
            </a:pPr>
            <a:endParaRPr lang="en-US" sz="1800" dirty="0">
              <a:latin typeface="Century Gothic" panose="020B0502020202020204" pitchFamily="34" charset="0"/>
            </a:endParaRPr>
          </a:p>
          <a:p>
            <a:pPr marL="0" indent="0">
              <a:lnSpc>
                <a:spcPct val="90000"/>
              </a:lnSpc>
              <a:buNone/>
            </a:pPr>
            <a:endParaRPr lang="en-US" sz="1800" dirty="0">
              <a:latin typeface="Century Gothic" panose="020B0502020202020204" pitchFamily="34" charset="0"/>
            </a:endParaRPr>
          </a:p>
          <a:p>
            <a:pPr>
              <a:lnSpc>
                <a:spcPct val="90000"/>
              </a:lnSpc>
            </a:pPr>
            <a:endParaRPr lang="en-US" sz="1800" dirty="0">
              <a:latin typeface="Century Gothic" panose="020B0502020202020204" pitchFamily="34" charset="0"/>
            </a:endParaRPr>
          </a:p>
          <a:p>
            <a:pPr>
              <a:lnSpc>
                <a:spcPct val="90000"/>
              </a:lnSpc>
            </a:pPr>
            <a:endParaRPr lang="en-US" sz="1800" dirty="0">
              <a:latin typeface="Century Gothic" panose="020B0502020202020204" pitchFamily="34" charset="0"/>
            </a:endParaRPr>
          </a:p>
        </p:txBody>
      </p:sp>
    </p:spTree>
    <p:extLst>
      <p:ext uri="{BB962C8B-B14F-4D97-AF65-F5344CB8AC3E}">
        <p14:creationId xmlns:p14="http://schemas.microsoft.com/office/powerpoint/2010/main" val="315130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sz="2800" dirty="0">
                <a:latin typeface="Century Gothic" panose="020B0502020202020204" pitchFamily="34" charset="0"/>
              </a:rPr>
              <a:t>Acne</a:t>
            </a:r>
          </a:p>
        </p:txBody>
      </p:sp>
      <p:sp>
        <p:nvSpPr>
          <p:cNvPr id="4" name="Content Placeholder 3"/>
          <p:cNvSpPr>
            <a:spLocks noGrp="1"/>
          </p:cNvSpPr>
          <p:nvPr>
            <p:ph idx="4294967295"/>
          </p:nvPr>
        </p:nvSpPr>
        <p:spPr>
          <a:xfrm>
            <a:off x="0" y="1200150"/>
            <a:ext cx="8229600" cy="3810000"/>
          </a:xfrm>
          <a:prstGeom prst="rect">
            <a:avLst/>
          </a:prstGeom>
        </p:spPr>
        <p:txBody>
          <a:bodyPr>
            <a:normAutofit/>
          </a:bodyPr>
          <a:lstStyle/>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3076" name="Picture 4" descr="Photo of acne whiteheads and blackheads"/>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25812"/>
          <a:stretch/>
        </p:blipFill>
        <p:spPr bwMode="auto">
          <a:xfrm>
            <a:off x="5943600" y="2625010"/>
            <a:ext cx="1631123" cy="16763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ose up of a nod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71550"/>
            <a:ext cx="224278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doctor.ndtv.com/uploadedImages/news/full_news/acn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71550"/>
            <a:ext cx="1927225" cy="154178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ponsonbymedical.co.nz/images/articles/3300/content2.jpg"/>
          <p:cNvPicPr>
            <a:picLocks noChangeAspect="1" noChangeArrowheads="1"/>
          </p:cNvPicPr>
          <p:nvPr/>
        </p:nvPicPr>
        <p:blipFill rotWithShape="1">
          <a:blip r:embed="rId5">
            <a:extLst>
              <a:ext uri="{28A0092B-C50C-407E-A947-70E740481C1C}">
                <a14:useLocalDpi xmlns:a14="http://schemas.microsoft.com/office/drawing/2010/main" val="0"/>
              </a:ext>
            </a:extLst>
          </a:blip>
          <a:srcRect b="23864"/>
          <a:stretch/>
        </p:blipFill>
        <p:spPr bwMode="auto">
          <a:xfrm>
            <a:off x="1676400" y="2625009"/>
            <a:ext cx="2290007" cy="16624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3.bp.blogspot.com/-4WihKHTmnHc/VVKEhExg-SI/AAAAAAAAC8M/pjhQEiYffAQ/s1600/blackhead%2Bremoval.pn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4129848" y="2589330"/>
            <a:ext cx="1681024" cy="1735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hoto of acne whiteheads and blackheads"/>
          <p:cNvPicPr>
            <a:picLocks noChangeAspect="1" noChangeArrowheads="1"/>
          </p:cNvPicPr>
          <p:nvPr/>
        </p:nvPicPr>
        <p:blipFill rotWithShape="1">
          <a:blip r:embed="rId2">
            <a:extLst>
              <a:ext uri="{28A0092B-C50C-407E-A947-70E740481C1C}">
                <a14:useLocalDpi xmlns:a14="http://schemas.microsoft.com/office/drawing/2010/main" val="0"/>
              </a:ext>
            </a:extLst>
          </a:blip>
          <a:srcRect t="-3992" r="50000" b="25812"/>
          <a:stretch/>
        </p:blipFill>
        <p:spPr bwMode="auto">
          <a:xfrm>
            <a:off x="6096000" y="895350"/>
            <a:ext cx="147363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20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Acne Treatments</a:t>
            </a:r>
          </a:p>
        </p:txBody>
      </p:sp>
      <p:sp>
        <p:nvSpPr>
          <p:cNvPr id="4" name="Content Placeholder 3"/>
          <p:cNvSpPr>
            <a:spLocks noGrp="1"/>
          </p:cNvSpPr>
          <p:nvPr>
            <p:ph idx="4294967295"/>
          </p:nvPr>
        </p:nvSpPr>
        <p:spPr>
          <a:xfrm>
            <a:off x="228600" y="1026238"/>
            <a:ext cx="7467600" cy="3810000"/>
          </a:xfrm>
          <a:prstGeom prst="rect">
            <a:avLst/>
          </a:prstGeom>
        </p:spPr>
        <p:txBody>
          <a:bodyPr>
            <a:normAutofit/>
          </a:bodyPr>
          <a:lstStyle/>
          <a:p>
            <a:r>
              <a:rPr lang="en-US" sz="1800" dirty="0">
                <a:latin typeface="Century Gothic" panose="020B0502020202020204" pitchFamily="34" charset="0"/>
              </a:rPr>
              <a:t>Anything you can do to reduce inflammation will help acne heal faster</a:t>
            </a:r>
          </a:p>
          <a:p>
            <a:endParaRPr lang="en-US" sz="1800" dirty="0">
              <a:latin typeface="Century Gothic" panose="020B0502020202020204" pitchFamily="34" charset="0"/>
            </a:endParaRPr>
          </a:p>
          <a:p>
            <a:pPr lvl="1"/>
            <a:r>
              <a:rPr lang="en-US" sz="1600" dirty="0">
                <a:latin typeface="Century Gothic" panose="020B0502020202020204" pitchFamily="34" charset="0"/>
              </a:rPr>
              <a:t>the reverse is true as well, over drying the skin or stripping the skin with aggressive products will make the acne worse!</a:t>
            </a:r>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408716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sz="2800" dirty="0">
                <a:latin typeface="Century Gothic" panose="020B0502020202020204" pitchFamily="34" charset="0"/>
              </a:rPr>
              <a:t>Acne Prevention</a:t>
            </a:r>
          </a:p>
        </p:txBody>
      </p:sp>
      <p:sp>
        <p:nvSpPr>
          <p:cNvPr id="4" name="Content Placeholder 3"/>
          <p:cNvSpPr>
            <a:spLocks noGrp="1"/>
          </p:cNvSpPr>
          <p:nvPr>
            <p:ph idx="4294967295"/>
          </p:nvPr>
        </p:nvSpPr>
        <p:spPr>
          <a:xfrm>
            <a:off x="228600" y="971550"/>
            <a:ext cx="8839200" cy="4095750"/>
          </a:xfrm>
          <a:prstGeom prst="rect">
            <a:avLst/>
          </a:prstGeom>
        </p:spPr>
        <p:txBody>
          <a:bodyPr>
            <a:normAutofit/>
          </a:bodyPr>
          <a:lstStyle/>
          <a:p>
            <a:pPr>
              <a:lnSpc>
                <a:spcPct val="90000"/>
              </a:lnSpc>
            </a:pPr>
            <a:r>
              <a:rPr lang="en-US" sz="1500" b="1" dirty="0">
                <a:latin typeface="Century Gothic" panose="020B0502020202020204" pitchFamily="34" charset="0"/>
              </a:rPr>
              <a:t>Menstrual cycle</a:t>
            </a:r>
            <a:r>
              <a:rPr lang="en-US" sz="1500" dirty="0">
                <a:latin typeface="Century Gothic" panose="020B0502020202020204" pitchFamily="34" charset="0"/>
              </a:rPr>
              <a:t> - acne tends to get worse one or two weeks before your menstrual period arrives due to hormonal changes that take place. Some people say they eat more chocolate during this time and wonder whether there may be a connection. However, the worsening of acne is not due to chocolate, but rather to hormonal changes.</a:t>
            </a:r>
          </a:p>
          <a:p>
            <a:pPr>
              <a:lnSpc>
                <a:spcPct val="90000"/>
              </a:lnSpc>
            </a:pPr>
            <a:r>
              <a:rPr lang="en-US" sz="1500" b="1" dirty="0">
                <a:latin typeface="Century Gothic" panose="020B0502020202020204" pitchFamily="34" charset="0"/>
              </a:rPr>
              <a:t>Anxiety and stress</a:t>
            </a:r>
            <a:r>
              <a:rPr lang="en-US" sz="1500" dirty="0">
                <a:latin typeface="Century Gothic" panose="020B0502020202020204" pitchFamily="34" charset="0"/>
              </a:rPr>
              <a:t> - mental stress can affect your levels of some hormones, such as cortisol and adrenaline, which in turn can make acne worse. </a:t>
            </a:r>
          </a:p>
          <a:p>
            <a:pPr>
              <a:lnSpc>
                <a:spcPct val="90000"/>
              </a:lnSpc>
            </a:pPr>
            <a:r>
              <a:rPr lang="en-US" sz="1500" b="1" dirty="0">
                <a:latin typeface="Century Gothic" panose="020B0502020202020204" pitchFamily="34" charset="0"/>
              </a:rPr>
              <a:t>Hot and humid climates</a:t>
            </a:r>
            <a:r>
              <a:rPr lang="en-US" sz="1500" dirty="0">
                <a:latin typeface="Century Gothic" panose="020B0502020202020204" pitchFamily="34" charset="0"/>
              </a:rPr>
              <a:t> - when it is hot and humid we sweat more. This can make the acne worse.</a:t>
            </a:r>
          </a:p>
          <a:p>
            <a:pPr>
              <a:lnSpc>
                <a:spcPct val="90000"/>
              </a:lnSpc>
            </a:pPr>
            <a:r>
              <a:rPr lang="en-US" sz="1500" b="1" dirty="0">
                <a:latin typeface="Century Gothic" panose="020B0502020202020204" pitchFamily="34" charset="0"/>
              </a:rPr>
              <a:t>Oil based makeups</a:t>
            </a:r>
            <a:r>
              <a:rPr lang="en-US" sz="1500" dirty="0">
                <a:latin typeface="Century Gothic" panose="020B0502020202020204" pitchFamily="34" charset="0"/>
              </a:rPr>
              <a:t> - </a:t>
            </a:r>
            <a:r>
              <a:rPr lang="en-US" sz="1500" dirty="0" err="1">
                <a:latin typeface="Century Gothic" panose="020B0502020202020204" pitchFamily="34" charset="0"/>
              </a:rPr>
              <a:t>moisturising</a:t>
            </a:r>
            <a:r>
              <a:rPr lang="en-US" sz="1500" dirty="0">
                <a:latin typeface="Century Gothic" panose="020B0502020202020204" pitchFamily="34" charset="0"/>
              </a:rPr>
              <a:t> creams, lubricating lotions, </a:t>
            </a:r>
          </a:p>
          <a:p>
            <a:pPr marL="0" indent="0">
              <a:lnSpc>
                <a:spcPct val="90000"/>
              </a:lnSpc>
              <a:buNone/>
            </a:pPr>
            <a:r>
              <a:rPr lang="en-US" sz="1500" dirty="0">
                <a:latin typeface="Century Gothic" panose="020B0502020202020204" pitchFamily="34" charset="0"/>
              </a:rPr>
              <a:t>      and all makeup that contain oil can speed up the </a:t>
            </a:r>
          </a:p>
          <a:p>
            <a:pPr marL="0" indent="0">
              <a:lnSpc>
                <a:spcPct val="90000"/>
              </a:lnSpc>
              <a:buNone/>
            </a:pPr>
            <a:r>
              <a:rPr lang="en-US" sz="1500" dirty="0">
                <a:latin typeface="Century Gothic" panose="020B0502020202020204" pitchFamily="34" charset="0"/>
              </a:rPr>
              <a:t>      blocking of your pores</a:t>
            </a:r>
          </a:p>
          <a:p>
            <a:pPr>
              <a:lnSpc>
                <a:spcPct val="90000"/>
              </a:lnSpc>
            </a:pPr>
            <a:r>
              <a:rPr lang="en-US" sz="1500" b="1" dirty="0">
                <a:latin typeface="Century Gothic" panose="020B0502020202020204" pitchFamily="34" charset="0"/>
              </a:rPr>
              <a:t>Greasy hair</a:t>
            </a:r>
            <a:r>
              <a:rPr lang="en-US" sz="1500" dirty="0">
                <a:latin typeface="Century Gothic" panose="020B0502020202020204" pitchFamily="34" charset="0"/>
              </a:rPr>
              <a:t> - some hair products are very greasy and might </a:t>
            </a:r>
          </a:p>
          <a:p>
            <a:pPr marL="0" indent="0">
              <a:lnSpc>
                <a:spcPct val="90000"/>
              </a:lnSpc>
              <a:buNone/>
            </a:pPr>
            <a:r>
              <a:rPr lang="en-US" sz="1500" dirty="0">
                <a:latin typeface="Century Gothic" panose="020B0502020202020204" pitchFamily="34" charset="0"/>
              </a:rPr>
              <a:t>      have the same effect as oil based makeup. </a:t>
            </a:r>
          </a:p>
          <a:p>
            <a:pPr>
              <a:lnSpc>
                <a:spcPct val="90000"/>
              </a:lnSpc>
            </a:pPr>
            <a:r>
              <a:rPr lang="en-US" sz="1500" b="1" dirty="0">
                <a:latin typeface="Century Gothic" panose="020B0502020202020204" pitchFamily="34" charset="0"/>
              </a:rPr>
              <a:t>Squeezing the pimples</a:t>
            </a:r>
            <a:r>
              <a:rPr lang="en-US" sz="1500" dirty="0">
                <a:latin typeface="Century Gothic" panose="020B0502020202020204" pitchFamily="34" charset="0"/>
              </a:rPr>
              <a:t> - if you try to squeeze pimples your </a:t>
            </a:r>
          </a:p>
          <a:p>
            <a:pPr marL="0" indent="0">
              <a:lnSpc>
                <a:spcPct val="90000"/>
              </a:lnSpc>
              <a:buNone/>
            </a:pPr>
            <a:r>
              <a:rPr lang="en-US" sz="1500" dirty="0">
                <a:latin typeface="Century Gothic" panose="020B0502020202020204" pitchFamily="34" charset="0"/>
              </a:rPr>
              <a:t>     acne is more likely to get worse, plus you risk scarring.</a:t>
            </a:r>
          </a:p>
        </p:txBody>
      </p:sp>
      <p:pic>
        <p:nvPicPr>
          <p:cNvPr id="5" name="Picture 4" descr="http://www.paulaschoice.com/_resources/www/paulaschoice/_system/objectImage/articles/0de5747c-e5b9-442a-b6be-60d5fb3d276f_what-is-acne.jpg"/>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722438"/>
            <a:ext cx="1790700" cy="1790700"/>
          </a:xfrm>
          <a:prstGeom prst="rect">
            <a:avLst/>
          </a:prstGeom>
          <a:noFill/>
          <a:ln>
            <a:noFill/>
          </a:ln>
        </p:spPr>
      </p:pic>
      <p:pic>
        <p:nvPicPr>
          <p:cNvPr id="6" name="image35.png" descr="D:\Buyer\Loren pramod_ doc\my images\no.png"/>
          <p:cNvPicPr/>
          <p:nvPr/>
        </p:nvPicPr>
        <p:blipFill>
          <a:blip r:embed="rId3">
            <a:extLst/>
          </a:blip>
          <a:stretch>
            <a:fillRect/>
          </a:stretch>
        </p:blipFill>
        <p:spPr>
          <a:xfrm>
            <a:off x="6781800" y="2724150"/>
            <a:ext cx="1752600" cy="1754312"/>
          </a:xfrm>
          <a:prstGeom prst="rect">
            <a:avLst/>
          </a:prstGeom>
          <a:ln w="12700">
            <a:miter lim="400000"/>
          </a:ln>
        </p:spPr>
      </p:pic>
    </p:spTree>
    <p:extLst>
      <p:ext uri="{BB962C8B-B14F-4D97-AF65-F5344CB8AC3E}">
        <p14:creationId xmlns:p14="http://schemas.microsoft.com/office/powerpoint/2010/main" val="40230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722312" y="3305176"/>
            <a:ext cx="7772401" cy="1838325"/>
          </a:xfrm>
          <a:prstGeom prst="rect">
            <a:avLst/>
          </a:prstGeom>
        </p:spPr>
        <p:txBody>
          <a:bodyPr/>
          <a:lstStyle/>
          <a:p>
            <a:pPr lvl="0">
              <a:defRPr sz="1800">
                <a:solidFill>
                  <a:srgbClr val="000000"/>
                </a:solidFill>
              </a:defRPr>
            </a:pPr>
            <a:r>
              <a:rPr lang="en-US" sz="4000" b="1" dirty="0">
                <a:solidFill>
                  <a:srgbClr val="86754D"/>
                </a:solidFill>
              </a:rPr>
              <a:t>ROSACEA</a:t>
            </a:r>
            <a:endParaRPr sz="2400" b="1" dirty="0"/>
          </a:p>
        </p:txBody>
      </p:sp>
    </p:spTree>
    <p:extLst>
      <p:ext uri="{BB962C8B-B14F-4D97-AF65-F5344CB8AC3E}">
        <p14:creationId xmlns:p14="http://schemas.microsoft.com/office/powerpoint/2010/main" val="4046975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533400" y="971550"/>
            <a:ext cx="5562600" cy="4095750"/>
          </a:xfrm>
          <a:prstGeom prst="rect">
            <a:avLst/>
          </a:prstGeom>
        </p:spPr>
        <p:txBody>
          <a:bodyPr>
            <a:normAutofit/>
          </a:bodyPr>
          <a:lstStyle/>
          <a:p>
            <a:pPr>
              <a:lnSpc>
                <a:spcPct val="90000"/>
              </a:lnSpc>
            </a:pPr>
            <a:endParaRPr lang="en-US" sz="1800" dirty="0">
              <a:latin typeface="Century Gothic" panose="020B0502020202020204" pitchFamily="34" charset="0"/>
            </a:endParaRPr>
          </a:p>
          <a:p>
            <a:pPr>
              <a:lnSpc>
                <a:spcPct val="90000"/>
              </a:lnSpc>
            </a:pPr>
            <a:endParaRPr lang="en-US" sz="1800" dirty="0">
              <a:latin typeface="Century Gothic" panose="020B0502020202020204" pitchFamily="34" charset="0"/>
            </a:endParaRPr>
          </a:p>
        </p:txBody>
      </p:sp>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What is Rosacea?</a:t>
            </a:r>
          </a:p>
        </p:txBody>
      </p:sp>
      <p:sp>
        <p:nvSpPr>
          <p:cNvPr id="3" name="Rectangle 2">
            <a:extLst>
              <a:ext uri="{FF2B5EF4-FFF2-40B4-BE49-F238E27FC236}">
                <a16:creationId xmlns:a16="http://schemas.microsoft.com/office/drawing/2014/main" id="{220045C4-DB82-414F-8E25-73B3F5D8EBF7}"/>
              </a:ext>
            </a:extLst>
          </p:cNvPr>
          <p:cNvSpPr/>
          <p:nvPr/>
        </p:nvSpPr>
        <p:spPr>
          <a:xfrm>
            <a:off x="533400" y="1078607"/>
            <a:ext cx="4724400" cy="2893100"/>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222222"/>
                </a:solidFill>
                <a:latin typeface="Century Gothic" panose="020B0502020202020204" pitchFamily="34" charset="0"/>
              </a:rPr>
              <a:t>is a chronic but treatable condition that primarily affects the central face, and is often </a:t>
            </a:r>
            <a:r>
              <a:rPr lang="en-US" sz="1400" dirty="0" err="1">
                <a:solidFill>
                  <a:srgbClr val="222222"/>
                </a:solidFill>
                <a:latin typeface="Century Gothic" panose="020B0502020202020204" pitchFamily="34" charset="0"/>
              </a:rPr>
              <a:t>characterised</a:t>
            </a:r>
            <a:r>
              <a:rPr lang="en-US" sz="1400" dirty="0">
                <a:solidFill>
                  <a:srgbClr val="222222"/>
                </a:solidFill>
                <a:latin typeface="Century Gothic" panose="020B0502020202020204" pitchFamily="34" charset="0"/>
              </a:rPr>
              <a:t> by flare-ups and remissions.</a:t>
            </a:r>
          </a:p>
          <a:p>
            <a:pPr marL="285750" indent="-285750">
              <a:buFont typeface="Arial" panose="020B0604020202020204" pitchFamily="34" charset="0"/>
              <a:buChar char="•"/>
            </a:pPr>
            <a:r>
              <a:rPr lang="en-US" sz="1400" dirty="0">
                <a:latin typeface="Century Gothic" panose="020B0502020202020204" pitchFamily="34" charset="0"/>
              </a:rPr>
              <a:t>Studies have shown that over time the redness tends to become ruddier and more persistent, and visible blood vessels may appear.</a:t>
            </a:r>
          </a:p>
          <a:p>
            <a:pPr marL="285750" indent="-285750">
              <a:buFont typeface="Arial" panose="020B0604020202020204" pitchFamily="34" charset="0"/>
              <a:buChar char="•"/>
            </a:pPr>
            <a:r>
              <a:rPr lang="en-US" sz="1400" dirty="0">
                <a:latin typeface="Century Gothic" panose="020B0502020202020204" pitchFamily="34" charset="0"/>
              </a:rPr>
              <a:t>Left untreated, inflammatory bumps and pimples often develop, and in severe cases — particularly in men — the nose may grow swollen and bumpy from excess tissue.</a:t>
            </a:r>
          </a:p>
          <a:p>
            <a:pPr marL="285750" indent="-285750">
              <a:buFont typeface="Arial" panose="020B0604020202020204" pitchFamily="34" charset="0"/>
              <a:buChar char="•"/>
            </a:pPr>
            <a:r>
              <a:rPr lang="en-US" sz="1400" dirty="0">
                <a:latin typeface="Century Gothic" panose="020B0502020202020204" pitchFamily="34" charset="0"/>
              </a:rPr>
              <a:t>In as many as 50 percent of patients the eyes are also affected, feeling irritated and appearing watery or bloodshot.</a:t>
            </a:r>
          </a:p>
        </p:txBody>
      </p:sp>
      <p:sp>
        <p:nvSpPr>
          <p:cNvPr id="5" name="Rectangle 4">
            <a:extLst>
              <a:ext uri="{FF2B5EF4-FFF2-40B4-BE49-F238E27FC236}">
                <a16:creationId xmlns:a16="http://schemas.microsoft.com/office/drawing/2014/main" id="{2D0868CE-2DD0-1547-BEF3-466CEBED33C2}"/>
              </a:ext>
            </a:extLst>
          </p:cNvPr>
          <p:cNvSpPr/>
          <p:nvPr/>
        </p:nvSpPr>
        <p:spPr>
          <a:xfrm>
            <a:off x="533400" y="4395609"/>
            <a:ext cx="6400800" cy="276999"/>
          </a:xfrm>
          <a:prstGeom prst="rect">
            <a:avLst/>
          </a:prstGeom>
        </p:spPr>
        <p:txBody>
          <a:bodyPr wrap="square">
            <a:spAutoFit/>
          </a:bodyPr>
          <a:lstStyle/>
          <a:p>
            <a:r>
              <a:rPr lang="en-US" sz="1200" dirty="0"/>
              <a:t>https://</a:t>
            </a:r>
            <a:r>
              <a:rPr lang="en-US" sz="1200" dirty="0" err="1"/>
              <a:t>www.rosacea.org</a:t>
            </a:r>
            <a:r>
              <a:rPr lang="en-US" sz="1200" dirty="0"/>
              <a:t>/patients/all-about-rosacea</a:t>
            </a:r>
          </a:p>
        </p:txBody>
      </p:sp>
      <p:pic>
        <p:nvPicPr>
          <p:cNvPr id="8" name="Picture 7">
            <a:extLst>
              <a:ext uri="{FF2B5EF4-FFF2-40B4-BE49-F238E27FC236}">
                <a16:creationId xmlns:a16="http://schemas.microsoft.com/office/drawing/2014/main" id="{143A25B8-25D8-3340-B211-13804263B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812623"/>
            <a:ext cx="3141980" cy="3711093"/>
          </a:xfrm>
          <a:prstGeom prst="rect">
            <a:avLst/>
          </a:prstGeom>
        </p:spPr>
      </p:pic>
    </p:spTree>
    <p:extLst>
      <p:ext uri="{BB962C8B-B14F-4D97-AF65-F5344CB8AC3E}">
        <p14:creationId xmlns:p14="http://schemas.microsoft.com/office/powerpoint/2010/main" val="333031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B96097-31E3-6F44-A88A-89709ED784C2}"/>
              </a:ext>
            </a:extLst>
          </p:cNvPr>
          <p:cNvSpPr txBox="1">
            <a:spLocks/>
          </p:cNvSpPr>
          <p:nvPr/>
        </p:nvSpPr>
        <p:spPr>
          <a:xfrm>
            <a:off x="0" y="443136"/>
            <a:ext cx="9144000" cy="857250"/>
          </a:xfrm>
          <a:prstGeom prst="rect">
            <a:avLst/>
          </a:prstGeom>
        </p:spPr>
        <p:txBody>
          <a:bodyPr>
            <a:normAutofit/>
          </a:bodyPr>
          <a:lstStyle>
            <a:lvl1pPr algn="ctr" defTabSz="457200" rtl="0" eaLnBrk="1" latinLnBrk="0" hangingPunct="1">
              <a:spcBef>
                <a:spcPct val="0"/>
              </a:spcBef>
              <a:buNone/>
              <a:defRPr sz="2800" b="0" i="0" kern="1200">
                <a:solidFill>
                  <a:srgbClr val="86754D"/>
                </a:solidFill>
                <a:latin typeface="Century Gothic"/>
                <a:ea typeface="+mj-ea"/>
                <a:cs typeface="Century Gothic"/>
              </a:defRPr>
            </a:lvl1pPr>
          </a:lstStyle>
          <a:p>
            <a:r>
              <a:rPr lang="en-US">
                <a:latin typeface="Century Gothic" panose="020B0502020202020204" pitchFamily="34" charset="0"/>
              </a:rPr>
              <a:t>Skin Type</a:t>
            </a:r>
            <a:endParaRPr lang="en-US" dirty="0"/>
          </a:p>
        </p:txBody>
      </p:sp>
      <p:pic>
        <p:nvPicPr>
          <p:cNvPr id="13" name="Picture 12" descr="A picture containing clothing, wearing, looking&#10;&#10;Description automatically generated">
            <a:extLst>
              <a:ext uri="{FF2B5EF4-FFF2-40B4-BE49-F238E27FC236}">
                <a16:creationId xmlns:a16="http://schemas.microsoft.com/office/drawing/2014/main" id="{E7D323CC-BA3B-3E4A-9CC4-36A082B4A4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43877" y="1300386"/>
            <a:ext cx="3200124" cy="2461634"/>
          </a:xfrm>
          <a:prstGeom prst="rect">
            <a:avLst/>
          </a:prstGeom>
        </p:spPr>
      </p:pic>
      <p:sp>
        <p:nvSpPr>
          <p:cNvPr id="14" name="TextBox 13">
            <a:extLst>
              <a:ext uri="{FF2B5EF4-FFF2-40B4-BE49-F238E27FC236}">
                <a16:creationId xmlns:a16="http://schemas.microsoft.com/office/drawing/2014/main" id="{D4882DE3-7C7A-AF45-A565-99F7E2248059}"/>
              </a:ext>
            </a:extLst>
          </p:cNvPr>
          <p:cNvSpPr txBox="1"/>
          <p:nvPr/>
        </p:nvSpPr>
        <p:spPr>
          <a:xfrm>
            <a:off x="6096552" y="3789240"/>
            <a:ext cx="2922896" cy="215444"/>
          </a:xfrm>
          <a:prstGeom prst="rect">
            <a:avLst/>
          </a:prstGeom>
          <a:noFill/>
        </p:spPr>
        <p:txBody>
          <a:bodyPr wrap="square" rtlCol="0">
            <a:spAutoFit/>
          </a:bodyPr>
          <a:lstStyle/>
          <a:p>
            <a:r>
              <a:rPr lang="en-US" sz="800" dirty="0">
                <a:hlinkClick r:id="rId3" tooltip="https://porcelainfacespa.com/blog/your-skin-needs-your-understandings-too/"/>
              </a:rPr>
              <a:t>This Photo</a:t>
            </a:r>
            <a:r>
              <a:rPr lang="en-US" sz="800" dirty="0"/>
              <a:t> by Unknown Author is licensed under </a:t>
            </a:r>
            <a:r>
              <a:rPr lang="en-US" sz="800" dirty="0">
                <a:hlinkClick r:id="rId4" tooltip="https://creativecommons.org/licenses/by-nc/3.0/"/>
              </a:rPr>
              <a:t>CC BY-NC</a:t>
            </a:r>
            <a:endParaRPr lang="en-US" sz="800" dirty="0"/>
          </a:p>
        </p:txBody>
      </p:sp>
      <p:pic>
        <p:nvPicPr>
          <p:cNvPr id="2" name="Picture 1">
            <a:extLst>
              <a:ext uri="{FF2B5EF4-FFF2-40B4-BE49-F238E27FC236}">
                <a16:creationId xmlns:a16="http://schemas.microsoft.com/office/drawing/2014/main" id="{7D86EAB0-AEAF-4AF5-8FA7-6283C5A850AF}"/>
              </a:ext>
            </a:extLst>
          </p:cNvPr>
          <p:cNvPicPr>
            <a:picLocks noChangeAspect="1"/>
          </p:cNvPicPr>
          <p:nvPr/>
        </p:nvPicPr>
        <p:blipFill>
          <a:blip r:embed="rId5"/>
          <a:stretch>
            <a:fillRect/>
          </a:stretch>
        </p:blipFill>
        <p:spPr>
          <a:xfrm>
            <a:off x="47764" y="1180032"/>
            <a:ext cx="5848350" cy="2702341"/>
          </a:xfrm>
          <a:prstGeom prst="rect">
            <a:avLst/>
          </a:prstGeom>
        </p:spPr>
      </p:pic>
    </p:spTree>
    <p:extLst>
      <p:ext uri="{BB962C8B-B14F-4D97-AF65-F5344CB8AC3E}">
        <p14:creationId xmlns:p14="http://schemas.microsoft.com/office/powerpoint/2010/main" val="1200548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Rosacea Causes</a:t>
            </a:r>
          </a:p>
        </p:txBody>
      </p:sp>
      <p:sp>
        <p:nvSpPr>
          <p:cNvPr id="4" name="Content Placeholder 3"/>
          <p:cNvSpPr>
            <a:spLocks noGrp="1"/>
          </p:cNvSpPr>
          <p:nvPr>
            <p:ph idx="4294967295"/>
          </p:nvPr>
        </p:nvSpPr>
        <p:spPr>
          <a:xfrm>
            <a:off x="304800" y="819150"/>
            <a:ext cx="8382000" cy="3810000"/>
          </a:xfrm>
          <a:prstGeom prst="rect">
            <a:avLst/>
          </a:prstGeom>
        </p:spPr>
        <p:txBody>
          <a:bodyPr>
            <a:noAutofit/>
          </a:bodyPr>
          <a:lstStyle/>
          <a:p>
            <a:pPr marL="0" indent="0" algn="ctr">
              <a:buNone/>
            </a:pPr>
            <a:r>
              <a:rPr lang="en-US" sz="1200" dirty="0"/>
              <a:t>Experts are not sure what causes rosacea. The following related factors are thought to contribute:</a:t>
            </a:r>
          </a:p>
          <a:p>
            <a:pPr marL="0" indent="0" algn="ctr">
              <a:buNone/>
            </a:pPr>
            <a:endParaRPr lang="en-US" sz="1400" dirty="0"/>
          </a:p>
          <a:p>
            <a:r>
              <a:rPr lang="en-US" sz="1400" b="1" dirty="0"/>
              <a:t>Abnormalities in facial blood vessels</a:t>
            </a:r>
            <a:r>
              <a:rPr lang="en-US" sz="1400" dirty="0"/>
              <a:t>: </a:t>
            </a:r>
          </a:p>
          <a:p>
            <a:pPr lvl="1"/>
            <a:r>
              <a:rPr lang="en-US" sz="1200" dirty="0"/>
              <a:t>Skin specialists (dermatologists) suggest that abnormalities in the blood vessels of the face cause the flushing, persistent redness, and visible blood vessels. What causes the inflammation of the blood vessels is still a mystery.</a:t>
            </a:r>
            <a:endParaRPr lang="en-US" sz="1400" dirty="0"/>
          </a:p>
          <a:p>
            <a:r>
              <a:rPr lang="en-US" sz="1400" b="1" dirty="0"/>
              <a:t>Light skin colour</a:t>
            </a:r>
            <a:r>
              <a:rPr lang="en-US" sz="1400" dirty="0"/>
              <a:t>: </a:t>
            </a:r>
          </a:p>
          <a:p>
            <a:pPr lvl="1"/>
            <a:r>
              <a:rPr lang="en-US" sz="1200" dirty="0"/>
              <a:t>A much higher percentage of people with fair skin develop rosacea compared with other people.</a:t>
            </a:r>
            <a:endParaRPr lang="en-US" sz="1400" dirty="0"/>
          </a:p>
          <a:p>
            <a:r>
              <a:rPr lang="en-US" sz="1400" b="1" i="1" dirty="0" err="1"/>
              <a:t>Demodex</a:t>
            </a:r>
            <a:r>
              <a:rPr lang="en-US" sz="1400" b="1" i="1" dirty="0"/>
              <a:t> </a:t>
            </a:r>
            <a:r>
              <a:rPr lang="en-US" sz="1400" b="1" i="1" dirty="0" err="1"/>
              <a:t>folliculorum</a:t>
            </a:r>
            <a:r>
              <a:rPr lang="en-US" sz="1400" b="1" dirty="0"/>
              <a:t> (microscopic mite)</a:t>
            </a:r>
            <a:r>
              <a:rPr lang="en-US" sz="1400" dirty="0"/>
              <a:t>: </a:t>
            </a:r>
          </a:p>
          <a:p>
            <a:pPr lvl="1"/>
            <a:r>
              <a:rPr lang="en-US" sz="1200" dirty="0"/>
              <a:t>lives on human skin and usually causes no problems. However, patients with rosacea have much higher numbers of these mites than others do. </a:t>
            </a:r>
            <a:r>
              <a:rPr lang="en-US" sz="1200" i="1" dirty="0"/>
              <a:t>It is unclear whether the mites cause the rosacea, or whether the rosacea causes the overpopulation of the mites.</a:t>
            </a:r>
            <a:endParaRPr lang="en-US" sz="1400" dirty="0"/>
          </a:p>
          <a:p>
            <a:r>
              <a:rPr lang="en-US" sz="1400" b="1" i="1" dirty="0"/>
              <a:t>H. pylori</a:t>
            </a:r>
            <a:r>
              <a:rPr lang="en-US" sz="1400" b="1" dirty="0"/>
              <a:t> bacteria</a:t>
            </a:r>
            <a:r>
              <a:rPr lang="en-US" sz="1400" dirty="0"/>
              <a:t>:</a:t>
            </a:r>
          </a:p>
          <a:p>
            <a:pPr lvl="1"/>
            <a:r>
              <a:rPr lang="en-US" sz="1400" dirty="0"/>
              <a:t> </a:t>
            </a:r>
            <a:r>
              <a:rPr lang="en-US" sz="1200" i="1" dirty="0"/>
              <a:t>H. pylori</a:t>
            </a:r>
            <a:r>
              <a:rPr lang="en-US" sz="1200" dirty="0"/>
              <a:t>, a bacteria found in the gut, stimulates the production of bradykinin, a small polypeptide known to cause blood vessels to dilate. </a:t>
            </a:r>
            <a:endParaRPr lang="en-US" sz="1200" dirty="0">
              <a:latin typeface="Century Gothic" panose="020B0502020202020204" pitchFamily="34" charset="0"/>
            </a:endParaRPr>
          </a:p>
        </p:txBody>
      </p:sp>
      <p:sp>
        <p:nvSpPr>
          <p:cNvPr id="3" name="Rectangle 2">
            <a:extLst>
              <a:ext uri="{FF2B5EF4-FFF2-40B4-BE49-F238E27FC236}">
                <a16:creationId xmlns:a16="http://schemas.microsoft.com/office/drawing/2014/main" id="{E7DCE3EF-A3AD-4A4E-97B8-81C49749C326}"/>
              </a:ext>
            </a:extLst>
          </p:cNvPr>
          <p:cNvSpPr/>
          <p:nvPr/>
        </p:nvSpPr>
        <p:spPr>
          <a:xfrm>
            <a:off x="685800" y="4335780"/>
            <a:ext cx="6400800" cy="461665"/>
          </a:xfrm>
          <a:prstGeom prst="rect">
            <a:avLst/>
          </a:prstGeom>
        </p:spPr>
        <p:txBody>
          <a:bodyPr wrap="square">
            <a:spAutoFit/>
          </a:bodyPr>
          <a:lstStyle/>
          <a:p>
            <a:r>
              <a:rPr lang="en-US" sz="1200" dirty="0">
                <a:hlinkClick r:id="rId2"/>
              </a:rPr>
              <a:t>https://www.medicalnewstoday.com/articles/160281.php</a:t>
            </a:r>
            <a:endParaRPr lang="en-US" sz="1200" dirty="0"/>
          </a:p>
          <a:p>
            <a:endParaRPr lang="en-US" sz="1200" dirty="0"/>
          </a:p>
        </p:txBody>
      </p:sp>
    </p:spTree>
    <p:extLst>
      <p:ext uri="{BB962C8B-B14F-4D97-AF65-F5344CB8AC3E}">
        <p14:creationId xmlns:p14="http://schemas.microsoft.com/office/powerpoint/2010/main" val="4149909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Rosacea Treatments</a:t>
            </a:r>
          </a:p>
        </p:txBody>
      </p:sp>
      <p:sp>
        <p:nvSpPr>
          <p:cNvPr id="4" name="Content Placeholder 3"/>
          <p:cNvSpPr>
            <a:spLocks noGrp="1"/>
          </p:cNvSpPr>
          <p:nvPr>
            <p:ph idx="4294967295"/>
          </p:nvPr>
        </p:nvSpPr>
        <p:spPr>
          <a:xfrm>
            <a:off x="609600" y="895350"/>
            <a:ext cx="7620000" cy="3505200"/>
          </a:xfrm>
          <a:prstGeom prst="rect">
            <a:avLst/>
          </a:prstGeom>
        </p:spPr>
        <p:txBody>
          <a:bodyPr>
            <a:normAutofit fontScale="85000" lnSpcReduction="20000"/>
          </a:bodyPr>
          <a:lstStyle/>
          <a:p>
            <a:r>
              <a:rPr lang="en-US" dirty="0"/>
              <a:t>There is no cure for rosacea. However, there are various treatments which can relieve the signs and symptoms.</a:t>
            </a:r>
          </a:p>
          <a:p>
            <a:r>
              <a:rPr lang="en-US" dirty="0"/>
              <a:t>Rosacea makes the skin extremely sensitive. Because the skin is so sensitive, many things can cause rosacea to flare. </a:t>
            </a:r>
          </a:p>
          <a:p>
            <a:pPr lvl="1"/>
            <a:r>
              <a:rPr lang="en-US" dirty="0"/>
              <a:t>Time spent in the sun can lead to unexpected flushing that lasts for hours. Any number of skin care products may cause your face to sting, burn, or itch for what seems an eternity.</a:t>
            </a:r>
          </a:p>
          <a:p>
            <a:pPr lvl="1"/>
            <a:r>
              <a:rPr lang="en-US" dirty="0"/>
              <a:t>Anything that causes your rosacea to flare is called a trigger. Sunlight and hairspray are common rosacea triggers. Other common triggers include heat, stress, alcohol, and spicy foods.</a:t>
            </a:r>
          </a:p>
          <a:p>
            <a:endParaRPr lang="en-US" dirty="0"/>
          </a:p>
          <a:p>
            <a:pPr marL="0" indent="0">
              <a:buNone/>
            </a:pPr>
            <a:r>
              <a:rPr lang="en-US" sz="1300" dirty="0">
                <a:latin typeface="Century Gothic" panose="020B0502020202020204" pitchFamily="34" charset="0"/>
              </a:rPr>
              <a:t>https://</a:t>
            </a:r>
            <a:r>
              <a:rPr lang="en-US" sz="1300" dirty="0" err="1">
                <a:latin typeface="Century Gothic" panose="020B0502020202020204" pitchFamily="34" charset="0"/>
              </a:rPr>
              <a:t>www.aad.org</a:t>
            </a:r>
            <a:r>
              <a:rPr lang="en-US" sz="1300" dirty="0">
                <a:latin typeface="Century Gothic" panose="020B0502020202020204" pitchFamily="34" charset="0"/>
              </a:rPr>
              <a:t>/public/diseases/acne-and-rosacea/rosacea/triggers-could-be-causing-your-rosacea-flare-ups</a:t>
            </a: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23352257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necklace&#10;&#10;Description automatically generated">
            <a:extLst>
              <a:ext uri="{FF2B5EF4-FFF2-40B4-BE49-F238E27FC236}">
                <a16:creationId xmlns:a16="http://schemas.microsoft.com/office/drawing/2014/main" id="{87B7E208-8F43-3140-A2F6-D47E58CFCE2D}"/>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b="55000"/>
          <a:stretch/>
        </p:blipFill>
        <p:spPr>
          <a:xfrm>
            <a:off x="0" y="0"/>
            <a:ext cx="9143980" cy="5192385"/>
          </a:xfrm>
          <a:prstGeom prst="rect">
            <a:avLst/>
          </a:prstGeom>
        </p:spPr>
      </p:pic>
      <p:sp>
        <p:nvSpPr>
          <p:cNvPr id="2" name="Title 1"/>
          <p:cNvSpPr>
            <a:spLocks noGrp="1"/>
          </p:cNvSpPr>
          <p:nvPr>
            <p:ph type="title" idx="4294967295"/>
          </p:nvPr>
        </p:nvSpPr>
        <p:spPr>
          <a:xfrm>
            <a:off x="0" y="47625"/>
            <a:ext cx="9144000" cy="857250"/>
          </a:xfrm>
          <a:prstGeom prst="rect">
            <a:avLst/>
          </a:prstGeom>
        </p:spPr>
        <p:txBody>
          <a:bodyPr>
            <a:normAutofit/>
          </a:bodyPr>
          <a:lstStyle/>
          <a:p>
            <a:r>
              <a:rPr lang="en-US" sz="3200">
                <a:latin typeface="Century Gothic" panose="020B0502020202020204" pitchFamily="34" charset="0"/>
              </a:rPr>
              <a:t>Rosacea Symptoms Treatments</a:t>
            </a:r>
            <a:endParaRPr lang="en-US" sz="3200" dirty="0">
              <a:latin typeface="Century Gothic" panose="020B0502020202020204" pitchFamily="34" charset="0"/>
            </a:endParaRPr>
          </a:p>
        </p:txBody>
      </p:sp>
      <p:sp>
        <p:nvSpPr>
          <p:cNvPr id="4" name="Content Placeholder 3"/>
          <p:cNvSpPr>
            <a:spLocks noGrp="1"/>
          </p:cNvSpPr>
          <p:nvPr>
            <p:ph idx="4294967295"/>
          </p:nvPr>
        </p:nvSpPr>
        <p:spPr>
          <a:xfrm>
            <a:off x="304800" y="1809750"/>
            <a:ext cx="3962400" cy="1981200"/>
          </a:xfrm>
          <a:prstGeom prst="rect">
            <a:avLst/>
          </a:prstGeom>
        </p:spPr>
        <p:txBody>
          <a:bodyPr>
            <a:normAutofit/>
          </a:bodyPr>
          <a:lstStyle/>
          <a:p>
            <a:r>
              <a:rPr lang="en-US" sz="2000" dirty="0">
                <a:solidFill>
                  <a:schemeClr val="tx1">
                    <a:lumMod val="65000"/>
                    <a:lumOff val="35000"/>
                  </a:schemeClr>
                </a:solidFill>
              </a:rPr>
              <a:t>Let’s talk about some products that may help the skin in a natural healing process.</a:t>
            </a:r>
            <a:endParaRPr lang="en-US" sz="20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1659394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FE1FCE-2FB2-1042-96F3-87CE0A1D57AB}"/>
              </a:ext>
            </a:extLst>
          </p:cNvPr>
          <p:cNvSpPr>
            <a:spLocks noGrp="1"/>
          </p:cNvSpPr>
          <p:nvPr>
            <p:ph type="body" sz="half" idx="2"/>
          </p:nvPr>
        </p:nvSpPr>
        <p:spPr>
          <a:xfrm>
            <a:off x="533401" y="971550"/>
            <a:ext cx="4343400" cy="3499057"/>
          </a:xfrm>
        </p:spPr>
        <p:txBody>
          <a:bodyPr vert="horz" lIns="91440" tIns="45720" rIns="91440" bIns="45720" rtlCol="0" anchor="ctr">
            <a:normAutofit fontScale="92500"/>
          </a:bodyPr>
          <a:lstStyle/>
          <a:p>
            <a:pPr fontAlgn="base"/>
            <a:r>
              <a:rPr lang="en-US" b="1" dirty="0"/>
              <a:t>Lumière de Vie Facial Cleanser</a:t>
            </a:r>
            <a:r>
              <a:rPr lang="en-US" dirty="0"/>
              <a:t> helps to </a:t>
            </a:r>
            <a:r>
              <a:rPr lang="en-US" dirty="0" err="1"/>
              <a:t>moisturise</a:t>
            </a:r>
            <a:r>
              <a:rPr lang="en-US" dirty="0"/>
              <a:t> while cleansing, refreshing and invigorating the skin. The appearance of rough, dry skin is visibly diminished, creating skin that is softer and smoother.</a:t>
            </a:r>
          </a:p>
          <a:p>
            <a:pPr fontAlgn="base"/>
            <a:endParaRPr lang="en-US" dirty="0"/>
          </a:p>
          <a:p>
            <a:pPr fontAlgn="base"/>
            <a:r>
              <a:rPr lang="en-US" b="1" dirty="0"/>
              <a:t>Lumière de Vie Toner</a:t>
            </a:r>
            <a:r>
              <a:rPr lang="en-US" dirty="0"/>
              <a:t> is an intensive toner that helps to support a radiant complexion by promoting healthy skin hydration, effectively reducing the appearance of rough, dry skin for a softer, smoother complexion. </a:t>
            </a:r>
          </a:p>
          <a:p>
            <a:pPr fontAlgn="base"/>
            <a:endParaRPr lang="en-US" b="1" dirty="0"/>
          </a:p>
          <a:p>
            <a:pPr fontAlgn="base"/>
            <a:r>
              <a:rPr lang="en-US" b="1" dirty="0"/>
              <a:t>Lumière de Vie Intense Rejuvenation Crème</a:t>
            </a:r>
            <a:r>
              <a:rPr lang="en-US" dirty="0"/>
              <a:t> is a super-hydrating, intensive repair treatment developed for chronically-stressed skin and designed to work with the skin's renewal process. </a:t>
            </a:r>
            <a:endParaRPr lang="en-US" sz="1500" dirty="0">
              <a:solidFill>
                <a:srgbClr val="000000"/>
              </a:solidFill>
              <a:latin typeface="+mn-lt"/>
              <a:cs typeface="+mn-cs"/>
            </a:endParaRPr>
          </a:p>
        </p:txBody>
      </p:sp>
      <p:sp>
        <p:nvSpPr>
          <p:cNvPr id="10" name="Title 1">
            <a:extLst>
              <a:ext uri="{FF2B5EF4-FFF2-40B4-BE49-F238E27FC236}">
                <a16:creationId xmlns:a16="http://schemas.microsoft.com/office/drawing/2014/main" id="{EC36B223-C316-B142-8245-E307D887ED10}"/>
              </a:ext>
            </a:extLst>
          </p:cNvPr>
          <p:cNvSpPr txBox="1">
            <a:spLocks/>
          </p:cNvSpPr>
          <p:nvPr/>
        </p:nvSpPr>
        <p:spPr>
          <a:xfrm>
            <a:off x="-152400" y="379043"/>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Skincare Value Kit</a:t>
            </a:r>
            <a:endParaRPr lang="en-US" b="0" dirty="0">
              <a:solidFill>
                <a:srgbClr val="BFBFB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399" y="1414096"/>
            <a:ext cx="1424759" cy="281037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414096"/>
            <a:ext cx="1424759" cy="28103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105150"/>
            <a:ext cx="1661576" cy="1249924"/>
          </a:xfrm>
          <a:prstGeom prst="rect">
            <a:avLst/>
          </a:prstGeom>
        </p:spPr>
      </p:pic>
    </p:spTree>
    <p:extLst>
      <p:ext uri="{BB962C8B-B14F-4D97-AF65-F5344CB8AC3E}">
        <p14:creationId xmlns:p14="http://schemas.microsoft.com/office/powerpoint/2010/main" val="3936595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latin typeface="Century Gothic" panose="020B0502020202020204" pitchFamily="34" charset="0"/>
              </a:rPr>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Volcanic Exfoliating Mask</a:t>
            </a:r>
            <a:endParaRPr lang="en-US" b="0" dirty="0">
              <a:solidFill>
                <a:srgbClr val="BFBFBF"/>
              </a:solidFill>
            </a:endParaRPr>
          </a:p>
        </p:txBody>
      </p:sp>
      <p:grpSp>
        <p:nvGrpSpPr>
          <p:cNvPr id="7" name="Gruppieren">
            <a:extLst>
              <a:ext uri="{FF2B5EF4-FFF2-40B4-BE49-F238E27FC236}">
                <a16:creationId xmlns:a16="http://schemas.microsoft.com/office/drawing/2014/main" id="{0E6F5B29-1C4E-FD4A-B1C3-5B203B0272D9}"/>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AAC3673A-AA72-A64E-93BB-950325D026C2}"/>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7F2C6ACE-F302-944D-9133-07D9AC54A442}"/>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7B504A8B-83C9-0644-B6AD-7D6EB11F7F59}"/>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F67D6A85-5C5D-DA47-B7B1-D34E4AD9A94C}"/>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5386302A-2085-EF43-9079-C7C099307A54}"/>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0E5E3815-198A-5A41-88F3-1126B36E0558}"/>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67FDC951-E7EE-4942-BA1A-AF34E4729064}"/>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B33C73BF-BFB4-714A-A1D4-3A0C9591FDB8}"/>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258F2844-BF12-6146-BDC6-33D7FBACBC9C}"/>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AA2CBF11-FB71-844A-A7A2-24D0A84935E3}"/>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2B0FF68C-1DC5-9C46-A9E3-8E1C3DE5CBC3}"/>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1" name="Picture 20">
            <a:extLst>
              <a:ext uri="{FF2B5EF4-FFF2-40B4-BE49-F238E27FC236}">
                <a16:creationId xmlns:a16="http://schemas.microsoft.com/office/drawing/2014/main" id="{21285272-4700-3A4E-A0E6-EF42CB80CD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9156" y="1377478"/>
            <a:ext cx="1002698" cy="28075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D71DE13-BBD5-DB49-B87F-7B7A4BEE03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6" r="7596"/>
          <a:stretch/>
        </p:blipFill>
        <p:spPr>
          <a:xfrm>
            <a:off x="3976298" y="1471651"/>
            <a:ext cx="4045267" cy="2576357"/>
          </a:xfrm>
          <a:prstGeom prst="rect">
            <a:avLst/>
          </a:prstGeom>
        </p:spPr>
      </p:pic>
    </p:spTree>
    <p:extLst>
      <p:ext uri="{BB962C8B-B14F-4D97-AF65-F5344CB8AC3E}">
        <p14:creationId xmlns:p14="http://schemas.microsoft.com/office/powerpoint/2010/main" val="1140622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dirty="0">
                <a:latin typeface="Century Gothic" panose="020B0502020202020204" pitchFamily="34" charset="0"/>
              </a:rPr>
              <a:t>Benefits &amp; Ingredients</a:t>
            </a:r>
            <a:endParaRPr lang="en-US" sz="2800" dirty="0">
              <a:latin typeface="Century Gothic" panose="020B0502020202020204" pitchFamily="34" charset="0"/>
            </a:endParaRPr>
          </a:p>
        </p:txBody>
      </p:sp>
      <p:sp>
        <p:nvSpPr>
          <p:cNvPr id="7" name="Content Placeholder 5"/>
          <p:cNvSpPr txBox="1">
            <a:spLocks/>
          </p:cNvSpPr>
          <p:nvPr/>
        </p:nvSpPr>
        <p:spPr>
          <a:xfrm>
            <a:off x="381000" y="9715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Exfoliates the skin for a refined, smoother, more radiant exposure</a:t>
            </a:r>
          </a:p>
          <a:p>
            <a:pPr lvl="1" fontAlgn="base"/>
            <a:r>
              <a:rPr lang="en-US" sz="1600" dirty="0">
                <a:latin typeface="Century Gothic" panose="020B0502020202020204" pitchFamily="34" charset="0"/>
              </a:rPr>
              <a:t>Promotes healthy cell renewal for fresher, more vibrant-looking skin</a:t>
            </a:r>
          </a:p>
          <a:p>
            <a:pPr lvl="1" fontAlgn="base"/>
            <a:r>
              <a:rPr lang="en-US" sz="1600" dirty="0">
                <a:latin typeface="Century Gothic" panose="020B0502020202020204" pitchFamily="34" charset="0"/>
              </a:rPr>
              <a:t>Reduces the appearance of fine lines and wrinkles</a:t>
            </a:r>
          </a:p>
          <a:p>
            <a:pPr lvl="1" fontAlgn="base"/>
            <a:r>
              <a:rPr lang="en-US" sz="1600" dirty="0">
                <a:latin typeface="Century Gothic" panose="020B0502020202020204" pitchFamily="34" charset="0"/>
              </a:rPr>
              <a:t>Reduces the appearance of imperfections, irregularities and signs of aging</a:t>
            </a:r>
          </a:p>
        </p:txBody>
      </p:sp>
      <p:sp>
        <p:nvSpPr>
          <p:cNvPr id="10" name="Content Placeholder 7"/>
          <p:cNvSpPr txBox="1">
            <a:spLocks/>
          </p:cNvSpPr>
          <p:nvPr/>
        </p:nvSpPr>
        <p:spPr>
          <a:xfrm>
            <a:off x="4267200" y="971550"/>
            <a:ext cx="4724400"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400" b="1" dirty="0" err="1">
                <a:latin typeface="Century Gothic" panose="020B0502020202020204" pitchFamily="34" charset="0"/>
              </a:rPr>
              <a:t>PerfectionPeptide</a:t>
            </a:r>
            <a:r>
              <a:rPr lang="en-US" sz="1400" b="1" dirty="0">
                <a:latin typeface="Century Gothic" panose="020B0502020202020204" pitchFamily="34" charset="0"/>
              </a:rPr>
              <a:t> P3™</a:t>
            </a:r>
            <a:r>
              <a:rPr lang="en-US" sz="1400" dirty="0">
                <a:latin typeface="Century Gothic" panose="020B0502020202020204" pitchFamily="34" charset="0"/>
              </a:rPr>
              <a:t>: A unique, technologically-advanced tripeptide that promotes natural exfoliation of dead skin cells to support healthy cell renewal. Helps give the skin a smoother, more radiant appearance, and helps reduce the appearance of skin imperfections and irregularities.</a:t>
            </a:r>
          </a:p>
          <a:p>
            <a:pPr lvl="1"/>
            <a:r>
              <a:rPr lang="en-US" sz="1400" b="1" dirty="0">
                <a:latin typeface="Century Gothic" panose="020B0502020202020204" pitchFamily="34" charset="0"/>
              </a:rPr>
              <a:t>Sodium PCA: </a:t>
            </a:r>
            <a:r>
              <a:rPr lang="en-US" sz="1400" dirty="0">
                <a:latin typeface="Century Gothic" panose="020B0502020202020204" pitchFamily="34" charset="0"/>
              </a:rPr>
              <a:t>Powerful, natural </a:t>
            </a:r>
            <a:r>
              <a:rPr lang="en-US" sz="1400" dirty="0" err="1">
                <a:latin typeface="Century Gothic" panose="020B0502020202020204" pitchFamily="34" charset="0"/>
              </a:rPr>
              <a:t>moisturising</a:t>
            </a:r>
            <a:r>
              <a:rPr lang="en-US" sz="1400" dirty="0">
                <a:latin typeface="Century Gothic" panose="020B0502020202020204" pitchFamily="34" charset="0"/>
              </a:rPr>
              <a:t> agent that is found in human skin and is part of the natural </a:t>
            </a:r>
            <a:r>
              <a:rPr lang="en-US" sz="1400" dirty="0" err="1">
                <a:latin typeface="Century Gothic" panose="020B0502020202020204" pitchFamily="34" charset="0"/>
              </a:rPr>
              <a:t>moisturising</a:t>
            </a:r>
            <a:r>
              <a:rPr lang="en-US" sz="1400" dirty="0">
                <a:latin typeface="Century Gothic" panose="020B0502020202020204" pitchFamily="34" charset="0"/>
              </a:rPr>
              <a:t> factor of healthy skin. Has been shown to hydrate the skin more effectively than traditionally used compounds in skincare products.</a:t>
            </a:r>
            <a:endParaRPr lang="en-US" sz="1600" dirty="0"/>
          </a:p>
        </p:txBody>
      </p:sp>
    </p:spTree>
    <p:extLst>
      <p:ext uri="{BB962C8B-B14F-4D97-AF65-F5344CB8AC3E}">
        <p14:creationId xmlns:p14="http://schemas.microsoft.com/office/powerpoint/2010/main" val="4025575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46D00F-D2A9-734A-AC15-0F1E9B445B7A}"/>
              </a:ext>
            </a:extLst>
          </p:cNvPr>
          <p:cNvSpPr>
            <a:spLocks noGrp="1"/>
          </p:cNvSpPr>
          <p:nvPr>
            <p:ph sz="half" idx="1"/>
          </p:nvPr>
        </p:nvSpPr>
        <p:spPr>
          <a:xfrm>
            <a:off x="457200" y="1075057"/>
            <a:ext cx="6172200" cy="3862464"/>
          </a:xfrm>
        </p:spPr>
        <p:txBody>
          <a:bodyPr>
            <a:noAutofit/>
          </a:bodyPr>
          <a:lstStyle/>
          <a:p>
            <a:r>
              <a:rPr lang="en-US" sz="1600" dirty="0"/>
              <a:t>Designed with proteins and amino acids that </a:t>
            </a:r>
            <a:r>
              <a:rPr lang="en-US" sz="1600" dirty="0" err="1"/>
              <a:t>moisturise</a:t>
            </a:r>
            <a:r>
              <a:rPr lang="en-US" sz="1600" dirty="0"/>
              <a:t> and lubricate the skin, </a:t>
            </a:r>
            <a:r>
              <a:rPr lang="en-US" sz="1600" dirty="0" err="1"/>
              <a:t>Skintelligence</a:t>
            </a:r>
            <a:r>
              <a:rPr lang="en-US" sz="1600" dirty="0"/>
              <a:t> Skin Perfecting Complex contributes to softer, healthier-looking skin. </a:t>
            </a:r>
          </a:p>
          <a:p>
            <a:endParaRPr lang="en-US" sz="1600" dirty="0"/>
          </a:p>
          <a:p>
            <a:r>
              <a:rPr lang="en-US" sz="1600" dirty="0"/>
              <a:t>This special formula is rich in natural extracts, </a:t>
            </a:r>
            <a:r>
              <a:rPr lang="en-US" sz="1600" i="1" dirty="0"/>
              <a:t>such as dandelion, carrot, lemon grass and violet</a:t>
            </a:r>
            <a:r>
              <a:rPr lang="en-US" sz="1600" dirty="0"/>
              <a:t>, which work together to refresh and enrich the skin with essential vitamins.</a:t>
            </a:r>
          </a:p>
          <a:p>
            <a:endParaRPr lang="en-US" sz="1600" dirty="0"/>
          </a:p>
          <a:p>
            <a:r>
              <a:rPr lang="en-US" sz="1600" dirty="0"/>
              <a:t> </a:t>
            </a:r>
            <a:r>
              <a:rPr lang="en-US" sz="1600" dirty="0" err="1"/>
              <a:t>Skintelligence</a:t>
            </a:r>
            <a:r>
              <a:rPr lang="en-US" sz="1600" dirty="0"/>
              <a:t> Skin Perfecting Complex also helps promote the normal repair of skin cells and enables them to retain moisture for longer periods, resulting in more youthful-looking skin.</a:t>
            </a:r>
            <a:br>
              <a:rPr lang="en-US" sz="1600" dirty="0"/>
            </a:br>
            <a:endParaRPr lang="en-US" sz="1600" dirty="0"/>
          </a:p>
        </p:txBody>
      </p:sp>
      <p:sp>
        <p:nvSpPr>
          <p:cNvPr id="6" name="Title 1">
            <a:extLst>
              <a:ext uri="{FF2B5EF4-FFF2-40B4-BE49-F238E27FC236}">
                <a16:creationId xmlns:a16="http://schemas.microsoft.com/office/drawing/2014/main" id="{DC3200AC-5176-8245-9E2A-895DC023B475}"/>
              </a:ext>
            </a:extLst>
          </p:cNvPr>
          <p:cNvSpPr txBox="1">
            <a:spLocks noGrp="1"/>
          </p:cNvSpPr>
          <p:nvPr>
            <p:ph type="title"/>
          </p:nvPr>
        </p:nvSpPr>
        <p:spPr>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err="1">
                <a:latin typeface="Century Gothic" panose="020B0502020202020204" pitchFamily="34" charset="0"/>
              </a:rPr>
              <a:t>Skintelligence</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Skin Perfecting Complex</a:t>
            </a:r>
            <a:endParaRPr lang="en-US" b="0" dirty="0">
              <a:solidFill>
                <a:srgbClr val="BFBFBF"/>
              </a:solidFill>
            </a:endParaRPr>
          </a:p>
        </p:txBody>
      </p:sp>
      <p:pic>
        <p:nvPicPr>
          <p:cNvPr id="8" name="Picture 7"/>
          <p:cNvPicPr>
            <a:picLocks noChangeAspect="1"/>
          </p:cNvPicPr>
          <p:nvPr/>
        </p:nvPicPr>
        <p:blipFill rotWithShape="1">
          <a:blip r:embed="rId2"/>
          <a:srcRect l="34286" t="31920" r="51746" b="18415"/>
          <a:stretch/>
        </p:blipFill>
        <p:spPr>
          <a:xfrm>
            <a:off x="6858000" y="1276350"/>
            <a:ext cx="1371600" cy="2743199"/>
          </a:xfrm>
          <a:prstGeom prst="rect">
            <a:avLst/>
          </a:prstGeom>
        </p:spPr>
      </p:pic>
    </p:spTree>
    <p:extLst>
      <p:ext uri="{BB962C8B-B14F-4D97-AF65-F5344CB8AC3E}">
        <p14:creationId xmlns:p14="http://schemas.microsoft.com/office/powerpoint/2010/main" val="1363579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sz="2800" dirty="0">
                <a:latin typeface="Century Gothic" panose="020B0502020202020204" pitchFamily="34" charset="0"/>
              </a:rPr>
              <a:t>Benefits &amp; Ingredients</a:t>
            </a:r>
          </a:p>
        </p:txBody>
      </p:sp>
      <p:sp>
        <p:nvSpPr>
          <p:cNvPr id="13" name="Content Placeholder 5"/>
          <p:cNvSpPr txBox="1">
            <a:spLocks/>
          </p:cNvSpPr>
          <p:nvPr/>
        </p:nvSpPr>
        <p:spPr>
          <a:xfrm>
            <a:off x="381000" y="895350"/>
            <a:ext cx="4040188"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latin typeface="Century Gothic" panose="020B0502020202020204" pitchFamily="34" charset="0"/>
              </a:rPr>
              <a:t>Benefits</a:t>
            </a:r>
          </a:p>
          <a:p>
            <a:pPr lvl="1" fontAlgn="base"/>
            <a:r>
              <a:rPr lang="en-US" sz="1600" dirty="0"/>
              <a:t>Provides super hydration to skin cells — mucopolysaccharides act as tiny blotters that attach to cells and bind moisture</a:t>
            </a:r>
          </a:p>
          <a:p>
            <a:pPr lvl="1" fontAlgn="base"/>
            <a:r>
              <a:rPr lang="en-US" sz="1600" dirty="0"/>
              <a:t>Significantly reduces the appearance of fine lines, wrinkles and other visible signs of aging</a:t>
            </a:r>
          </a:p>
          <a:p>
            <a:pPr lvl="1" fontAlgn="base"/>
            <a:r>
              <a:rPr lang="en-US" sz="1600" dirty="0"/>
              <a:t>Promotes the normal repair of skin cells</a:t>
            </a:r>
          </a:p>
        </p:txBody>
      </p:sp>
      <p:sp>
        <p:nvSpPr>
          <p:cNvPr id="14" name="Content Placeholder 7"/>
          <p:cNvSpPr txBox="1">
            <a:spLocks/>
          </p:cNvSpPr>
          <p:nvPr/>
        </p:nvSpPr>
        <p:spPr>
          <a:xfrm>
            <a:off x="4267200" y="895350"/>
            <a:ext cx="4724400" cy="3886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a:latin typeface="Century Gothic" panose="020B0502020202020204" pitchFamily="34" charset="0"/>
              </a:rPr>
              <a:t>Ingredients</a:t>
            </a:r>
          </a:p>
          <a:p>
            <a:pPr lvl="1" fontAlgn="base"/>
            <a:r>
              <a:rPr lang="en-US" sz="1200" b="1" dirty="0" err="1"/>
              <a:t>Nayad</a:t>
            </a:r>
            <a:r>
              <a:rPr lang="en-US" sz="1200" dirty="0"/>
              <a:t> Helps reduce the appearance of wrinkles, promotes normal skin thickness and colour, and reduces roughness and dryness.</a:t>
            </a:r>
          </a:p>
          <a:p>
            <a:pPr lvl="1" fontAlgn="base"/>
            <a:r>
              <a:rPr lang="en-US" sz="1200" b="1" dirty="0"/>
              <a:t>Sodium Hyaluronate</a:t>
            </a:r>
            <a:r>
              <a:rPr lang="en-US" sz="1200" dirty="0"/>
              <a:t> A vital moisturiser and lubricant present in the interstitial spaces between the epidermal cells. Helps to promote the normal repair of skin cells. Promotes elasticity, flexibility and tone to the skin.</a:t>
            </a:r>
            <a:endParaRPr lang="en-US" sz="1200" dirty="0">
              <a:latin typeface="Century Gothic" panose="020B0502020202020204" pitchFamily="34" charset="0"/>
            </a:endParaRPr>
          </a:p>
          <a:p>
            <a:pPr lvl="1" fontAlgn="base"/>
            <a:r>
              <a:rPr lang="en-US" sz="1200" b="1" dirty="0"/>
              <a:t>Allantoin</a:t>
            </a:r>
            <a:r>
              <a:rPr lang="en-US" sz="1200" dirty="0"/>
              <a:t> Nitrogen-containing organic compounds found in many plants, and has the ability to promote the growth of healthy tissue and support normal healing.</a:t>
            </a:r>
          </a:p>
          <a:p>
            <a:pPr lvl="1" fontAlgn="base"/>
            <a:r>
              <a:rPr lang="en-US" sz="1200" b="1" dirty="0"/>
              <a:t>Dandelion Extract</a:t>
            </a:r>
            <a:r>
              <a:rPr lang="en-US" sz="1200" dirty="0"/>
              <a:t> Made from the leaf and the root. Used as a skin refresher and rich in vitamins A and C.</a:t>
            </a:r>
          </a:p>
          <a:p>
            <a:pPr lvl="1" fontAlgn="base"/>
            <a:r>
              <a:rPr lang="en-US" sz="1200" b="1" dirty="0"/>
              <a:t>Carrot Extract</a:t>
            </a:r>
            <a:r>
              <a:rPr lang="en-US" sz="1200" dirty="0"/>
              <a:t> Has antioxidant properties and is rich in vitamin A and beta-carotene.</a:t>
            </a:r>
          </a:p>
          <a:p>
            <a:pPr lvl="1"/>
            <a:endParaRPr lang="en-US" sz="1200" dirty="0">
              <a:latin typeface="Century Gothic" panose="020B0502020202020204" pitchFamily="34" charset="0"/>
            </a:endParaRPr>
          </a:p>
          <a:p>
            <a:endParaRPr lang="en-US" sz="1400" dirty="0"/>
          </a:p>
        </p:txBody>
      </p:sp>
    </p:spTree>
    <p:extLst>
      <p:ext uri="{BB962C8B-B14F-4D97-AF65-F5344CB8AC3E}">
        <p14:creationId xmlns:p14="http://schemas.microsoft.com/office/powerpoint/2010/main" val="3082162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Lumi</a:t>
            </a:r>
            <a:r>
              <a:rPr lang="en-US" sz="2800" b="0" dirty="0"/>
              <a:t>è</a:t>
            </a:r>
            <a:r>
              <a:rPr lang="en-US" sz="2800" b="0" dirty="0">
                <a:latin typeface="Century Gothic" panose="020B0502020202020204" pitchFamily="34" charset="0"/>
              </a:rPr>
              <a:t>re de Vie</a:t>
            </a:r>
            <a:r>
              <a:rPr lang="en-US" sz="2800" b="0" baseline="30000" dirty="0">
                <a:latin typeface="Century Gothic" panose="020B0502020202020204" pitchFamily="34" charset="0"/>
              </a:rPr>
              <a:t>®</a:t>
            </a:r>
            <a:br>
              <a:rPr lang="en-US" sz="2800" b="0" dirty="0">
                <a:latin typeface="Century Gothic" panose="020B0502020202020204" pitchFamily="34" charset="0"/>
              </a:rPr>
            </a:br>
            <a:r>
              <a:rPr lang="en-US" b="0" dirty="0">
                <a:solidFill>
                  <a:srgbClr val="BFBFBF"/>
                </a:solidFill>
                <a:latin typeface="Century Gothic" panose="020B0502020202020204" pitchFamily="34" charset="0"/>
              </a:rPr>
              <a:t>Illuminating Fading Fluid</a:t>
            </a:r>
            <a:endParaRPr lang="en-US" b="0" dirty="0">
              <a:solidFill>
                <a:srgbClr val="BFBFBF"/>
              </a:solidFill>
            </a:endParaRPr>
          </a:p>
        </p:txBody>
      </p:sp>
      <p:grpSp>
        <p:nvGrpSpPr>
          <p:cNvPr id="5" name="Gruppieren">
            <a:extLst>
              <a:ext uri="{FF2B5EF4-FFF2-40B4-BE49-F238E27FC236}">
                <a16:creationId xmlns:a16="http://schemas.microsoft.com/office/drawing/2014/main" id="{A70B72F0-6DF7-494E-9CB9-57CB2F2F603B}"/>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22F8E89D-4180-D14A-BF6D-A31673A0A621}"/>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CF60E011-ADEB-4143-8F93-D499F02D526D}"/>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07592DE2-7CF9-D24D-A461-1B99CFCD3331}"/>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EC2901E7-1BB2-EC41-9D59-F19469E38926}"/>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3FBEDE20-9EAF-9843-94D6-DDF81486AFB1}"/>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4E37C957-091A-4645-BC4F-2445957EDDAC}"/>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7D65BEDC-BE97-7E40-B81C-23C996D777CF}"/>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42F3365C-8E04-CC48-AC6A-7B00A66924B7}"/>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005FC3E7-2761-E54E-9948-2518F9091F3F}"/>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A6E0F1A7-6FDB-EB4E-B095-FC0422E19D02}"/>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78ED8BCC-AAAA-284A-BC84-8859589C1561}"/>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1" name="Picture 2">
            <a:extLst>
              <a:ext uri="{FF2B5EF4-FFF2-40B4-BE49-F238E27FC236}">
                <a16:creationId xmlns:a16="http://schemas.microsoft.com/office/drawing/2014/main" id="{C3B3754F-CD80-D549-8871-51CBD02867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3628" y="1217510"/>
            <a:ext cx="851210" cy="30977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370F149-279F-E74E-80A5-B6694F9330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46" r="7630"/>
          <a:stretch/>
        </p:blipFill>
        <p:spPr>
          <a:xfrm>
            <a:off x="3976298" y="1468764"/>
            <a:ext cx="4045267" cy="2559519"/>
          </a:xfrm>
          <a:prstGeom prst="rect">
            <a:avLst/>
          </a:prstGeom>
        </p:spPr>
      </p:pic>
    </p:spTree>
    <p:extLst>
      <p:ext uri="{BB962C8B-B14F-4D97-AF65-F5344CB8AC3E}">
        <p14:creationId xmlns:p14="http://schemas.microsoft.com/office/powerpoint/2010/main" val="3023603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p:spPr>
        <p:txBody>
          <a:bodyPr>
            <a:normAutofit/>
          </a:bodyPr>
          <a:lstStyle/>
          <a:p>
            <a:r>
              <a:rPr lang="en-US" sz="2800" dirty="0">
                <a:latin typeface="Century Gothic" panose="020B0502020202020204" pitchFamily="34" charset="0"/>
              </a:rPr>
              <a:t>Benefits &amp; Ingredients</a:t>
            </a:r>
          </a:p>
        </p:txBody>
      </p:sp>
      <p:sp>
        <p:nvSpPr>
          <p:cNvPr id="13"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600" dirty="0">
                <a:latin typeface="Century Gothic" panose="020B0502020202020204" pitchFamily="34" charset="0"/>
              </a:rPr>
              <a:t>Reduces the appearance of dark spots</a:t>
            </a:r>
          </a:p>
          <a:p>
            <a:pPr lvl="1" fontAlgn="base"/>
            <a:r>
              <a:rPr lang="en-US" sz="1600" dirty="0">
                <a:latin typeface="Century Gothic" panose="020B0502020202020204" pitchFamily="34" charset="0"/>
              </a:rPr>
              <a:t>Promotes a more even-looking skin tone by reducing the appearance of dark spot contours</a:t>
            </a:r>
          </a:p>
          <a:p>
            <a:pPr lvl="1" fontAlgn="base"/>
            <a:r>
              <a:rPr lang="en-US" sz="1600" dirty="0">
                <a:latin typeface="Century Gothic" panose="020B0502020202020204" pitchFamily="34" charset="0"/>
              </a:rPr>
              <a:t>Brightens the skin’s overall appearance for a more radiant complexion</a:t>
            </a:r>
          </a:p>
        </p:txBody>
      </p:sp>
      <p:sp>
        <p:nvSpPr>
          <p:cNvPr id="14"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400" b="1" dirty="0" err="1">
                <a:latin typeface="Century Gothic" panose="020B0502020202020204" pitchFamily="34" charset="0"/>
              </a:rPr>
              <a:t>Illumiscin</a:t>
            </a:r>
            <a:r>
              <a:rPr lang="en-US" sz="1400" b="1" dirty="0">
                <a:latin typeface="Century Gothic" panose="020B0502020202020204" pitchFamily="34" charset="0"/>
              </a:rPr>
              <a:t>®: </a:t>
            </a:r>
            <a:r>
              <a:rPr lang="en-US" sz="1400" dirty="0">
                <a:latin typeface="Century Gothic" panose="020B0502020202020204" pitchFamily="34" charset="0"/>
              </a:rPr>
              <a:t>A combination of olive leaf extract, </a:t>
            </a:r>
            <a:r>
              <a:rPr lang="en-US" sz="1400" dirty="0" err="1">
                <a:latin typeface="Century Gothic" panose="020B0502020202020204" pitchFamily="34" charset="0"/>
              </a:rPr>
              <a:t>stabilised</a:t>
            </a:r>
            <a:r>
              <a:rPr lang="en-US" sz="1400" dirty="0">
                <a:latin typeface="Century Gothic" panose="020B0502020202020204" pitchFamily="34" charset="0"/>
              </a:rPr>
              <a:t> vitamin C and zinc PCA that reduces the appearance of dark spots and age spots, and promotes an even skin tone by reducing the appearance of dark spot contours to give your skin a healthy, radiant glow.</a:t>
            </a:r>
          </a:p>
          <a:p>
            <a:pPr lvl="1"/>
            <a:r>
              <a:rPr lang="en-US" sz="1400" b="1" dirty="0" err="1">
                <a:latin typeface="Century Gothic" panose="020B0502020202020204" pitchFamily="34" charset="0"/>
              </a:rPr>
              <a:t>Bisabolol</a:t>
            </a:r>
            <a:r>
              <a:rPr lang="en-US" sz="1400" b="1" dirty="0">
                <a:latin typeface="Century Gothic" panose="020B0502020202020204" pitchFamily="34" charset="0"/>
              </a:rPr>
              <a:t>: </a:t>
            </a:r>
            <a:r>
              <a:rPr lang="en-US" sz="1400" dirty="0">
                <a:latin typeface="Century Gothic" panose="020B0502020202020204" pitchFamily="34" charset="0"/>
              </a:rPr>
              <a:t>This liquid is the main active component of the oil made from the German chamomile plant. </a:t>
            </a:r>
            <a:r>
              <a:rPr lang="en-US" sz="1400" dirty="0" err="1">
                <a:latin typeface="Century Gothic" panose="020B0502020202020204" pitchFamily="34" charset="0"/>
              </a:rPr>
              <a:t>Bisabolol</a:t>
            </a:r>
            <a:r>
              <a:rPr lang="en-US" sz="1400" dirty="0">
                <a:latin typeface="Century Gothic" panose="020B0502020202020204" pitchFamily="34" charset="0"/>
              </a:rPr>
              <a:t> is used as a skin conditioning agent to make the skin look and feel soft, smooth, and supple.</a:t>
            </a:r>
            <a:endParaRPr lang="en-US" sz="1600" dirty="0"/>
          </a:p>
          <a:p>
            <a:endParaRPr lang="en-US" sz="1600" dirty="0"/>
          </a:p>
        </p:txBody>
      </p:sp>
    </p:spTree>
    <p:extLst>
      <p:ext uri="{BB962C8B-B14F-4D97-AF65-F5344CB8AC3E}">
        <p14:creationId xmlns:p14="http://schemas.microsoft.com/office/powerpoint/2010/main" val="961916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6" y="545187"/>
            <a:ext cx="9144000" cy="857250"/>
          </a:xfrm>
        </p:spPr>
        <p:txBody>
          <a:bodyPr>
            <a:normAutofit/>
          </a:bodyPr>
          <a:lstStyle/>
          <a:p>
            <a:r>
              <a:rPr lang="en-US" dirty="0">
                <a:latin typeface="Century Gothic" panose="020B0502020202020204" pitchFamily="34" charset="0"/>
              </a:rPr>
              <a:t>Skin Type</a:t>
            </a:r>
            <a:endParaRPr lang="en-US" dirty="0"/>
          </a:p>
        </p:txBody>
      </p:sp>
      <p:pic>
        <p:nvPicPr>
          <p:cNvPr id="5" name="Picture 4" descr="A screenshot of a cell phone&#10;&#10;Description automatically generated">
            <a:extLst>
              <a:ext uri="{FF2B5EF4-FFF2-40B4-BE49-F238E27FC236}">
                <a16:creationId xmlns:a16="http://schemas.microsoft.com/office/drawing/2014/main" id="{0584DE7E-D19D-E442-BF13-91A4A1865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437734"/>
            <a:ext cx="5791200" cy="2432527"/>
          </a:xfrm>
          <a:prstGeom prst="rect">
            <a:avLst/>
          </a:prstGeom>
        </p:spPr>
      </p:pic>
      <p:pic>
        <p:nvPicPr>
          <p:cNvPr id="4" name="Picture 3" descr="A close up of a person&#10;&#10;Description automatically generated">
            <a:extLst>
              <a:ext uri="{FF2B5EF4-FFF2-40B4-BE49-F238E27FC236}">
                <a16:creationId xmlns:a16="http://schemas.microsoft.com/office/drawing/2014/main" id="{B5E2D7EA-903C-B443-8FC5-3589A4C2C4A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1466115"/>
            <a:ext cx="3382398" cy="2254932"/>
          </a:xfrm>
          <a:prstGeom prst="rect">
            <a:avLst/>
          </a:prstGeom>
        </p:spPr>
      </p:pic>
      <p:sp>
        <p:nvSpPr>
          <p:cNvPr id="6" name="TextBox 5">
            <a:extLst>
              <a:ext uri="{FF2B5EF4-FFF2-40B4-BE49-F238E27FC236}">
                <a16:creationId xmlns:a16="http://schemas.microsoft.com/office/drawing/2014/main" id="{C479EF74-A8DB-2B48-A4CE-0992121A58D7}"/>
              </a:ext>
            </a:extLst>
          </p:cNvPr>
          <p:cNvSpPr txBox="1"/>
          <p:nvPr/>
        </p:nvSpPr>
        <p:spPr>
          <a:xfrm>
            <a:off x="152400" y="3784725"/>
            <a:ext cx="2895600" cy="215444"/>
          </a:xfrm>
          <a:prstGeom prst="rect">
            <a:avLst/>
          </a:prstGeom>
          <a:noFill/>
        </p:spPr>
        <p:txBody>
          <a:bodyPr wrap="square" rtlCol="0">
            <a:spAutoFit/>
          </a:bodyPr>
          <a:lstStyle/>
          <a:p>
            <a:r>
              <a:rPr lang="en-US" sz="800" dirty="0">
                <a:hlinkClick r:id="rId4" tooltip="http://www.theshadesofu.com/2009_11_01_archive.html"/>
              </a:rPr>
              <a:t>This Photo</a:t>
            </a:r>
            <a:r>
              <a:rPr lang="en-US" sz="800" dirty="0"/>
              <a:t> by Unknown Author is licensed under </a:t>
            </a:r>
            <a:r>
              <a:rPr lang="en-US" sz="800" dirty="0">
                <a:hlinkClick r:id="rId5" tooltip="https://creativecommons.org/licenses/by-nc-nd/3.0/"/>
              </a:rPr>
              <a:t>CC BY-NC-ND</a:t>
            </a:r>
            <a:endParaRPr lang="en-US" sz="800" dirty="0"/>
          </a:p>
        </p:txBody>
      </p:sp>
    </p:spTree>
    <p:extLst>
      <p:ext uri="{BB962C8B-B14F-4D97-AF65-F5344CB8AC3E}">
        <p14:creationId xmlns:p14="http://schemas.microsoft.com/office/powerpoint/2010/main" val="4249369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2AB0-59DB-A34A-BF0B-0A53FF4EA65C}"/>
              </a:ext>
            </a:extLst>
          </p:cNvPr>
          <p:cNvSpPr>
            <a:spLocks noGrp="1"/>
          </p:cNvSpPr>
          <p:nvPr>
            <p:ph type="title"/>
          </p:nvPr>
        </p:nvSpPr>
        <p:spPr/>
        <p:txBody>
          <a:bodyPr/>
          <a:lstStyle/>
          <a:p>
            <a:r>
              <a:rPr lang="en-US" dirty="0"/>
              <a:t>Daily Essentials</a:t>
            </a:r>
          </a:p>
        </p:txBody>
      </p:sp>
      <p:sp>
        <p:nvSpPr>
          <p:cNvPr id="4" name="Content Placeholder 3">
            <a:extLst>
              <a:ext uri="{FF2B5EF4-FFF2-40B4-BE49-F238E27FC236}">
                <a16:creationId xmlns:a16="http://schemas.microsoft.com/office/drawing/2014/main" id="{3EA2ACDB-09ED-B84E-885A-FBB8875BCBC2}"/>
              </a:ext>
            </a:extLst>
          </p:cNvPr>
          <p:cNvSpPr>
            <a:spLocks noGrp="1"/>
          </p:cNvSpPr>
          <p:nvPr>
            <p:ph sz="half" idx="2"/>
          </p:nvPr>
        </p:nvSpPr>
        <p:spPr>
          <a:xfrm>
            <a:off x="4453917" y="1199753"/>
            <a:ext cx="4419600" cy="3394472"/>
          </a:xfrm>
        </p:spPr>
        <p:txBody>
          <a:bodyPr>
            <a:normAutofit fontScale="62500" lnSpcReduction="20000"/>
          </a:bodyPr>
          <a:lstStyle/>
          <a:p>
            <a:pPr marL="0" indent="0" fontAlgn="base">
              <a:buNone/>
            </a:pPr>
            <a:r>
              <a:rPr lang="en-US" dirty="0"/>
              <a:t>Four </a:t>
            </a:r>
            <a:r>
              <a:rPr lang="en-US" b="1" dirty="0"/>
              <a:t>ESSENTIAL</a:t>
            </a:r>
            <a:r>
              <a:rPr lang="en-US" dirty="0"/>
              <a:t> Customer </a:t>
            </a:r>
            <a:r>
              <a:rPr lang="en-US" dirty="0" err="1"/>
              <a:t>Favourites</a:t>
            </a:r>
            <a:r>
              <a:rPr lang="en-US" dirty="0"/>
              <a:t>!</a:t>
            </a:r>
          </a:p>
          <a:p>
            <a:pPr fontAlgn="base"/>
            <a:r>
              <a:rPr lang="en-US" b="1" dirty="0" err="1"/>
              <a:t>Isotonix</a:t>
            </a:r>
            <a:r>
              <a:rPr lang="en-US" b="1" dirty="0"/>
              <a:t> OPC-3®</a:t>
            </a:r>
            <a:br>
              <a:rPr lang="en-US" dirty="0"/>
            </a:br>
            <a:r>
              <a:rPr lang="en-US" dirty="0"/>
              <a:t>The most powerful antioxidant supplement on the market today!</a:t>
            </a:r>
          </a:p>
          <a:p>
            <a:pPr fontAlgn="base"/>
            <a:r>
              <a:rPr lang="en-US" b="1" dirty="0" err="1"/>
              <a:t>Isotonix</a:t>
            </a:r>
            <a:r>
              <a:rPr lang="en-US" b="1" dirty="0"/>
              <a:t>® Multivitamin</a:t>
            </a:r>
            <a:br>
              <a:rPr lang="en-US" dirty="0"/>
            </a:br>
            <a:r>
              <a:rPr lang="en-US" dirty="0"/>
              <a:t>Get TOTAL Nutrition!</a:t>
            </a:r>
          </a:p>
          <a:p>
            <a:pPr fontAlgn="base"/>
            <a:r>
              <a:rPr lang="en-US" b="1" dirty="0" err="1"/>
              <a:t>Isotonix</a:t>
            </a:r>
            <a:r>
              <a:rPr lang="en-US" b="1" dirty="0"/>
              <a:t>® Activated B-Complex</a:t>
            </a:r>
            <a:br>
              <a:rPr lang="en-US" dirty="0"/>
            </a:br>
            <a:r>
              <a:rPr lang="en-US" dirty="0"/>
              <a:t>BOOST your B Vitamins</a:t>
            </a:r>
          </a:p>
          <a:p>
            <a:pPr fontAlgn="base"/>
            <a:r>
              <a:rPr lang="en-US" b="1" dirty="0" err="1"/>
              <a:t>Isotonix</a:t>
            </a:r>
            <a:r>
              <a:rPr lang="en-US" b="1" dirty="0"/>
              <a:t>® Calcium Plus</a:t>
            </a:r>
            <a:br>
              <a:rPr lang="en-US" dirty="0"/>
            </a:br>
            <a:r>
              <a:rPr lang="en-US" dirty="0"/>
              <a:t>Essential for maintaining strong bones, healthy teeth and gums</a:t>
            </a:r>
          </a:p>
          <a:p>
            <a:endParaRPr lang="en-US" dirty="0"/>
          </a:p>
        </p:txBody>
      </p:sp>
      <p:sp>
        <p:nvSpPr>
          <p:cNvPr id="7" name="Rectangle 6">
            <a:extLst>
              <a:ext uri="{FF2B5EF4-FFF2-40B4-BE49-F238E27FC236}">
                <a16:creationId xmlns:a16="http://schemas.microsoft.com/office/drawing/2014/main" id="{87D54EF1-4933-6047-860B-94D891EF19C9}"/>
              </a:ext>
            </a:extLst>
          </p:cNvPr>
          <p:cNvSpPr/>
          <p:nvPr/>
        </p:nvSpPr>
        <p:spPr>
          <a:xfrm>
            <a:off x="419100" y="4304935"/>
            <a:ext cx="8305800" cy="261610"/>
          </a:xfrm>
          <a:prstGeom prst="rect">
            <a:avLst/>
          </a:prstGeom>
        </p:spPr>
        <p:txBody>
          <a:bodyPr wrap="square">
            <a:spAutoFit/>
          </a:bodyPr>
          <a:lstStyle/>
          <a:p>
            <a:pPr fontAlgn="base"/>
            <a:r>
              <a:rPr lang="en-US" sz="1100" baseline="-25000" dirty="0"/>
              <a:t>*These statements have not been evaluated by the Food and Drug Administration. This product(s) is not intended to diagnose, treat, cure or prevent any disease.</a:t>
            </a:r>
            <a:endParaRPr lang="en-US" sz="11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246" y="722078"/>
            <a:ext cx="3446333" cy="3446333"/>
          </a:xfrm>
          <a:prstGeom prst="rect">
            <a:avLst/>
          </a:prstGeom>
        </p:spPr>
      </p:pic>
      <p:pic>
        <p:nvPicPr>
          <p:cNvPr id="2050" name="Picture 2" descr="Image result for save now"/>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97445" y="1063229"/>
            <a:ext cx="2359025" cy="67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54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3BF2-8425-1D47-86F5-BC15DFE91A9E}"/>
              </a:ext>
            </a:extLst>
          </p:cNvPr>
          <p:cNvSpPr>
            <a:spLocks noGrp="1"/>
          </p:cNvSpPr>
          <p:nvPr>
            <p:ph type="title"/>
          </p:nvPr>
        </p:nvSpPr>
        <p:spPr/>
        <p:txBody>
          <a:bodyPr>
            <a:normAutofit fontScale="90000"/>
          </a:bodyPr>
          <a:lstStyle/>
          <a:p>
            <a:r>
              <a:rPr lang="en-US" dirty="0"/>
              <a:t>Skin Structure &amp; Product Delivery</a:t>
            </a:r>
          </a:p>
        </p:txBody>
      </p:sp>
      <p:sp>
        <p:nvSpPr>
          <p:cNvPr id="3" name="Text Placeholder 2">
            <a:extLst>
              <a:ext uri="{FF2B5EF4-FFF2-40B4-BE49-F238E27FC236}">
                <a16:creationId xmlns:a16="http://schemas.microsoft.com/office/drawing/2014/main" id="{4A1EF483-476B-AD45-81F3-DE9456284AC8}"/>
              </a:ext>
            </a:extLst>
          </p:cNvPr>
          <p:cNvSpPr>
            <a:spLocks noGrp="1"/>
          </p:cNvSpPr>
          <p:nvPr>
            <p:ph type="body" idx="1"/>
          </p:nvPr>
        </p:nvSpPr>
        <p:spPr>
          <a:xfrm>
            <a:off x="722313" y="1428750"/>
            <a:ext cx="7772400" cy="1876425"/>
          </a:xfrm>
        </p:spPr>
        <p:txBody>
          <a:bodyPr>
            <a:normAutofit fontScale="92500" lnSpcReduction="10000"/>
          </a:bodyPr>
          <a:lstStyle/>
          <a:p>
            <a:r>
              <a:rPr lang="en-US" dirty="0"/>
              <a:t>Having the technology behind the delivery of ingredients is essential in order for a consumer to experience desired result!</a:t>
            </a:r>
          </a:p>
          <a:p>
            <a:endParaRPr lang="en-US" dirty="0"/>
          </a:p>
          <a:p>
            <a:r>
              <a:rPr lang="en-US" dirty="0"/>
              <a:t>Not all products in the marketplace will offer the same benefit (even with similar ingredients) due to the formula not being able to penetrate the Epidermis and work at the Dermis layer</a:t>
            </a:r>
          </a:p>
        </p:txBody>
      </p:sp>
    </p:spTree>
    <p:extLst>
      <p:ext uri="{BB962C8B-B14F-4D97-AF65-F5344CB8AC3E}">
        <p14:creationId xmlns:p14="http://schemas.microsoft.com/office/powerpoint/2010/main" val="1916579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kin Structure"/>
          <p:cNvSpPr>
            <a:spLocks noGrp="1"/>
          </p:cNvSpPr>
          <p:nvPr>
            <p:ph type="title"/>
          </p:nvPr>
        </p:nvSpPr>
        <p:spPr>
          <a:prstGeom prst="rect">
            <a:avLst/>
          </a:prstGeom>
        </p:spPr>
        <p:txBody>
          <a:bodyPr>
            <a:normAutofit/>
          </a:bodyPr>
          <a:lstStyle/>
          <a:p>
            <a:r>
              <a:rPr sz="2800" dirty="0"/>
              <a:t>Skin Structure</a:t>
            </a:r>
          </a:p>
        </p:txBody>
      </p:sp>
      <p:sp>
        <p:nvSpPr>
          <p:cNvPr id="279" name="http://www.webmd.com/skin-problems-and-treatments/picture-of-the-skin#1"/>
          <p:cNvSpPr/>
          <p:nvPr/>
        </p:nvSpPr>
        <p:spPr>
          <a:xfrm>
            <a:off x="381000" y="4248150"/>
            <a:ext cx="4893511" cy="2462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100">
                <a:solidFill>
                  <a:srgbClr val="FFFFFF"/>
                </a:solidFill>
              </a:defRPr>
            </a:lvl1pPr>
          </a:lstStyle>
          <a:p>
            <a:r>
              <a:rPr sz="1000" dirty="0">
                <a:solidFill>
                  <a:schemeClr val="tx1"/>
                </a:solidFill>
                <a:latin typeface="Century Gothic"/>
                <a:cs typeface="Century Gothic"/>
              </a:rPr>
              <a:t>http://www.webmd.com/skin-problems-and-treatments/picture-of-the-skin#1</a:t>
            </a:r>
          </a:p>
        </p:txBody>
      </p:sp>
      <p:pic>
        <p:nvPicPr>
          <p:cNvPr id="8" name="Screen Shot 2017-04-07 at 2.52.56 PM.png" descr="Screen Shot 2017-04-07 at 2.52.56 PM.png"/>
          <p:cNvPicPr>
            <a:picLocks noChangeAspect="1"/>
          </p:cNvPicPr>
          <p:nvPr/>
        </p:nvPicPr>
        <p:blipFill rotWithShape="1">
          <a:blip r:embed="rId2">
            <a:extLst/>
          </a:blip>
          <a:srcRect l="1586" t="2466" r="-1"/>
          <a:stretch/>
        </p:blipFill>
        <p:spPr>
          <a:xfrm>
            <a:off x="4865192" y="1341560"/>
            <a:ext cx="4008781" cy="2421233"/>
          </a:xfrm>
          <a:prstGeom prst="rect">
            <a:avLst/>
          </a:prstGeom>
          <a:ln w="12700">
            <a:miter lim="400000"/>
          </a:ln>
        </p:spPr>
      </p:pic>
      <p:sp>
        <p:nvSpPr>
          <p:cNvPr id="9" name="Epidermis…"/>
          <p:cNvSpPr/>
          <p:nvPr/>
        </p:nvSpPr>
        <p:spPr>
          <a:xfrm>
            <a:off x="381000" y="1280342"/>
            <a:ext cx="4267200" cy="273920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a:solidFill>
                  <a:srgbClr val="3A3A3A"/>
                </a:solidFill>
                <a:latin typeface="Avenir Black"/>
                <a:ea typeface="Avenir Black"/>
                <a:cs typeface="Avenir Black"/>
                <a:sym typeface="Avenir Black"/>
              </a:defRPr>
            </a:pPr>
            <a:r>
              <a:rPr b="1" dirty="0">
                <a:latin typeface="Century Gothic"/>
                <a:ea typeface="Century Gothic"/>
                <a:cs typeface="Century Gothic"/>
              </a:rPr>
              <a:t>Epidermis</a:t>
            </a: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a:p>
            <a:pPr>
              <a:defRPr sz="1400">
                <a:solidFill>
                  <a:srgbClr val="333333"/>
                </a:solidFill>
                <a:uFill>
                  <a:solidFill>
                    <a:srgbClr val="A9020A"/>
                  </a:solidFill>
                </a:uFill>
                <a:latin typeface="Georgia"/>
                <a:ea typeface="Georgia"/>
                <a:cs typeface="Georgia"/>
                <a:sym typeface="Georgia"/>
              </a:defRPr>
            </a:pPr>
            <a:r>
              <a:rPr dirty="0">
                <a:latin typeface="Century Gothic"/>
                <a:ea typeface="Century Gothic"/>
                <a:cs typeface="Century Gothic"/>
              </a:rPr>
              <a:t>The epidermis is the relatively thin, tough, outer layer of the skin. Most of the cells in the epidermis are keratinocytes. They originate from cells in the deepest layer of the epidermis called the basal layer. New keratinocytes slowly migrate up toward the surface of the epidermis. Once the keratinocytes reach the skin surface, they are gradually shed and are replaced by newer cells pushed up from below.</a:t>
            </a: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p:txBody>
      </p:sp>
    </p:spTree>
    <p:extLst>
      <p:ext uri="{BB962C8B-B14F-4D97-AF65-F5344CB8AC3E}">
        <p14:creationId xmlns:p14="http://schemas.microsoft.com/office/powerpoint/2010/main" val="31865364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kin Structure"/>
          <p:cNvSpPr>
            <a:spLocks noGrp="1"/>
          </p:cNvSpPr>
          <p:nvPr>
            <p:ph type="title"/>
          </p:nvPr>
        </p:nvSpPr>
        <p:spPr>
          <a:xfrm>
            <a:off x="0" y="91678"/>
            <a:ext cx="9144000" cy="857251"/>
          </a:xfrm>
          <a:prstGeom prst="rect">
            <a:avLst/>
          </a:prstGeom>
        </p:spPr>
        <p:txBody>
          <a:bodyPr>
            <a:normAutofit/>
          </a:bodyPr>
          <a:lstStyle/>
          <a:p>
            <a:r>
              <a:rPr sz="2800" dirty="0"/>
              <a:t>Skin Structure</a:t>
            </a:r>
          </a:p>
        </p:txBody>
      </p:sp>
      <p:pic>
        <p:nvPicPr>
          <p:cNvPr id="8" name="Screen Shot 2017-04-07 at 2.52.56 PM.png" descr="Screen Shot 2017-04-07 at 2.52.56 PM.png"/>
          <p:cNvPicPr>
            <a:picLocks noChangeAspect="1"/>
          </p:cNvPicPr>
          <p:nvPr/>
        </p:nvPicPr>
        <p:blipFill rotWithShape="1">
          <a:blip r:embed="rId2">
            <a:extLst/>
          </a:blip>
          <a:srcRect l="1586" t="2466" r="-1"/>
          <a:stretch/>
        </p:blipFill>
        <p:spPr>
          <a:xfrm>
            <a:off x="1219200" y="2952750"/>
            <a:ext cx="2489137" cy="1503395"/>
          </a:xfrm>
          <a:prstGeom prst="rect">
            <a:avLst/>
          </a:prstGeom>
          <a:ln w="12700">
            <a:miter lim="400000"/>
          </a:ln>
        </p:spPr>
      </p:pic>
      <p:sp>
        <p:nvSpPr>
          <p:cNvPr id="9" name="Epidermis…"/>
          <p:cNvSpPr/>
          <p:nvPr/>
        </p:nvSpPr>
        <p:spPr>
          <a:xfrm>
            <a:off x="381000" y="819150"/>
            <a:ext cx="4267200" cy="252376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a:solidFill>
                  <a:srgbClr val="3A3A3A"/>
                </a:solidFill>
                <a:latin typeface="Avenir Black"/>
                <a:ea typeface="Avenir Black"/>
                <a:cs typeface="Avenir Black"/>
                <a:sym typeface="Avenir Black"/>
              </a:defRPr>
            </a:pPr>
            <a:r>
              <a:rPr lang="en-US" b="1" dirty="0">
                <a:latin typeface="Century Gothic"/>
                <a:ea typeface="Century Gothic"/>
                <a:cs typeface="Century Gothic"/>
              </a:rPr>
              <a:t>Dermis</a:t>
            </a:r>
            <a:endParaRPr b="1" dirty="0">
              <a:latin typeface="Century Gothic"/>
              <a:ea typeface="Century Gothic"/>
              <a:cs typeface="Century Gothic"/>
            </a:endParaRP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a:p>
            <a:pPr>
              <a:defRPr sz="1400">
                <a:solidFill>
                  <a:srgbClr val="333333"/>
                </a:solidFill>
                <a:uFill>
                  <a:solidFill>
                    <a:srgbClr val="A9020A"/>
                  </a:solidFill>
                </a:uFill>
                <a:latin typeface="Georgia"/>
                <a:ea typeface="Georgia"/>
                <a:cs typeface="Georgia"/>
                <a:sym typeface="Georgia"/>
              </a:defRPr>
            </a:pPr>
            <a:r>
              <a:rPr lang="en-US" dirty="0">
                <a:latin typeface="Century Gothic"/>
                <a:ea typeface="Century Gothic"/>
                <a:cs typeface="Century Gothic"/>
              </a:rPr>
              <a:t>The dermis, the skin's next layer, is a thick layer of fibrous and elastic tissue (made mostly of collagen, with a small but important component of elastin) that gives the skin its flexibility and strength. The dermis contains nerve endings, sweat glands and oil (sebaceous) glands, hair follicles, and blood vessels.</a:t>
            </a:r>
          </a:p>
          <a:p>
            <a:pPr>
              <a:defRPr sz="1400" u="sng">
                <a:solidFill>
                  <a:srgbClr val="A9020A"/>
                </a:solidFill>
                <a:uFill>
                  <a:solidFill>
                    <a:srgbClr val="A9020A"/>
                  </a:solidFill>
                </a:uFill>
                <a:latin typeface="+mn-lt"/>
                <a:ea typeface="+mn-ea"/>
                <a:cs typeface="+mn-cs"/>
                <a:sym typeface="Helvetica"/>
              </a:defRPr>
            </a:pPr>
            <a:endParaRPr lang="en-US" sz="1400" u="sng" dirty="0">
              <a:solidFill>
                <a:srgbClr val="A9020A"/>
              </a:solidFill>
              <a:uFill>
                <a:solidFill>
                  <a:srgbClr val="A9020A"/>
                </a:solidFill>
              </a:uFill>
              <a:latin typeface="Century Gothic"/>
              <a:ea typeface="Century Gothic"/>
              <a:cs typeface="Century Gothic"/>
              <a:sym typeface="Helvetica"/>
            </a:endParaRP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p:txBody>
      </p:sp>
      <p:sp>
        <p:nvSpPr>
          <p:cNvPr id="7" name="The nerve endings sense pain, touch, pressure, and temperature. Some areas of the skin contain more nerve endings than others. For example, the fingertips and toes contain many nerves and are extremely sensitive to touch.…"/>
          <p:cNvSpPr/>
          <p:nvPr/>
        </p:nvSpPr>
        <p:spPr>
          <a:xfrm>
            <a:off x="4876800" y="1047750"/>
            <a:ext cx="3886199" cy="323164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1200">
                <a:solidFill>
                  <a:srgbClr val="333333"/>
                </a:solidFill>
                <a:latin typeface="Georgia"/>
                <a:ea typeface="Georgia"/>
                <a:cs typeface="Georgia"/>
                <a:sym typeface="Georgia"/>
              </a:defRPr>
            </a:pPr>
            <a:r>
              <a:rPr sz="1200" dirty="0">
                <a:latin typeface="Century Gothic"/>
                <a:ea typeface="Century Gothic"/>
                <a:cs typeface="Century Gothic"/>
              </a:rPr>
              <a:t>The </a:t>
            </a:r>
            <a:r>
              <a:rPr sz="1200" b="1" dirty="0">
                <a:latin typeface="Century Gothic"/>
                <a:ea typeface="Century Gothic"/>
                <a:cs typeface="Century Gothic"/>
              </a:rPr>
              <a:t>nerve endings</a:t>
            </a:r>
            <a:r>
              <a:rPr sz="1200" dirty="0">
                <a:latin typeface="Century Gothic"/>
                <a:ea typeface="Century Gothic"/>
                <a:cs typeface="Century Gothic"/>
              </a:rPr>
              <a:t> sense pain, touch, pressure, and temperature. Some areas of the skin contain more nerve endings than others. For example, the fingertips and toes contain many nerves and are extremely sensitive to touch.</a:t>
            </a:r>
          </a:p>
          <a:p>
            <a:pPr>
              <a:defRPr sz="1200">
                <a:solidFill>
                  <a:srgbClr val="333333"/>
                </a:solidFill>
                <a:latin typeface="Georgia"/>
                <a:ea typeface="Georgia"/>
                <a:cs typeface="Georgia"/>
                <a:sym typeface="Georgia"/>
              </a:defRPr>
            </a:pPr>
            <a:r>
              <a:rPr sz="1200" dirty="0">
                <a:latin typeface="Century Gothic"/>
                <a:ea typeface="Century Gothic"/>
                <a:cs typeface="Century Gothic"/>
              </a:rPr>
              <a:t>The </a:t>
            </a:r>
            <a:r>
              <a:rPr sz="1200" b="1" dirty="0">
                <a:latin typeface="Century Gothic"/>
                <a:ea typeface="Century Gothic"/>
                <a:cs typeface="Century Gothic"/>
              </a:rPr>
              <a:t>sweat glands</a:t>
            </a:r>
            <a:r>
              <a:rPr sz="1200" dirty="0">
                <a:latin typeface="Century Gothic"/>
                <a:ea typeface="Century Gothic"/>
                <a:cs typeface="Century Gothic"/>
              </a:rPr>
              <a:t> produce sweat in response to heat and stress. Sweat is composed of water, salt, and other chemicals. As sweat evaporates off the skin, it helps cool the body.</a:t>
            </a:r>
          </a:p>
          <a:p>
            <a:pPr>
              <a:defRPr sz="1200">
                <a:solidFill>
                  <a:srgbClr val="333333"/>
                </a:solidFill>
                <a:latin typeface="Georgia"/>
                <a:ea typeface="Georgia"/>
                <a:cs typeface="Georgia"/>
                <a:sym typeface="Georgia"/>
              </a:defRPr>
            </a:pPr>
            <a:r>
              <a:rPr sz="1200" dirty="0">
                <a:latin typeface="Century Gothic"/>
                <a:ea typeface="Century Gothic"/>
                <a:cs typeface="Century Gothic"/>
              </a:rPr>
              <a:t>The </a:t>
            </a:r>
            <a:r>
              <a:rPr sz="1200" b="1" dirty="0">
                <a:latin typeface="Century Gothic"/>
                <a:ea typeface="Century Gothic"/>
                <a:cs typeface="Century Gothic"/>
              </a:rPr>
              <a:t>sebaceous glands</a:t>
            </a:r>
            <a:r>
              <a:rPr sz="1200" dirty="0">
                <a:latin typeface="Century Gothic"/>
                <a:ea typeface="Century Gothic"/>
                <a:cs typeface="Century Gothic"/>
              </a:rPr>
              <a:t> secrete sebum into hair follicles. Sebum is an oil, that keeps the skin moist and soft and acts as a barrier against foreign substances.</a:t>
            </a:r>
          </a:p>
          <a:p>
            <a:pPr>
              <a:defRPr sz="1200">
                <a:solidFill>
                  <a:srgbClr val="333333"/>
                </a:solidFill>
                <a:latin typeface="Georgia"/>
                <a:ea typeface="Georgia"/>
                <a:cs typeface="Georgia"/>
                <a:sym typeface="Georgia"/>
              </a:defRPr>
            </a:pPr>
            <a:r>
              <a:rPr sz="1200" dirty="0">
                <a:latin typeface="Century Gothic"/>
                <a:ea typeface="Century Gothic"/>
                <a:cs typeface="Century Gothic"/>
              </a:rPr>
              <a:t>The </a:t>
            </a:r>
            <a:r>
              <a:rPr sz="1200" b="1" dirty="0">
                <a:latin typeface="Century Gothic"/>
                <a:ea typeface="Century Gothic"/>
                <a:cs typeface="Century Gothic"/>
              </a:rPr>
              <a:t>hair follicles</a:t>
            </a:r>
            <a:r>
              <a:rPr sz="1200" dirty="0">
                <a:latin typeface="Century Gothic"/>
                <a:ea typeface="Century Gothic"/>
                <a:cs typeface="Century Gothic"/>
              </a:rPr>
              <a:t> produce the various types of hair found throughout the body.</a:t>
            </a:r>
          </a:p>
          <a:p>
            <a:pPr>
              <a:defRPr sz="1200">
                <a:solidFill>
                  <a:srgbClr val="333333"/>
                </a:solidFill>
                <a:latin typeface="Georgia"/>
                <a:ea typeface="Georgia"/>
                <a:cs typeface="Georgia"/>
                <a:sym typeface="Georgia"/>
              </a:defRPr>
            </a:pPr>
            <a:r>
              <a:rPr sz="1200" dirty="0">
                <a:latin typeface="Century Gothic"/>
                <a:ea typeface="Century Gothic"/>
                <a:cs typeface="Century Gothic"/>
              </a:rPr>
              <a:t>The </a:t>
            </a:r>
            <a:r>
              <a:rPr sz="1200" b="1" dirty="0">
                <a:latin typeface="Century Gothic"/>
                <a:ea typeface="Century Gothic"/>
                <a:cs typeface="Century Gothic"/>
              </a:rPr>
              <a:t>blood vessels of the dermis</a:t>
            </a:r>
            <a:r>
              <a:rPr sz="1200" dirty="0">
                <a:latin typeface="Century Gothic"/>
                <a:ea typeface="Century Gothic"/>
                <a:cs typeface="Century Gothic"/>
              </a:rPr>
              <a:t> provide nutrients to the skin and help regulate body temperature.</a:t>
            </a:r>
          </a:p>
        </p:txBody>
      </p:sp>
    </p:spTree>
    <p:extLst>
      <p:ext uri="{BB962C8B-B14F-4D97-AF65-F5344CB8AC3E}">
        <p14:creationId xmlns:p14="http://schemas.microsoft.com/office/powerpoint/2010/main" val="3697120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kin Structure"/>
          <p:cNvSpPr>
            <a:spLocks noGrp="1"/>
          </p:cNvSpPr>
          <p:nvPr>
            <p:ph type="title"/>
          </p:nvPr>
        </p:nvSpPr>
        <p:spPr>
          <a:xfrm>
            <a:off x="0" y="91678"/>
            <a:ext cx="9144000" cy="857251"/>
          </a:xfrm>
          <a:prstGeom prst="rect">
            <a:avLst/>
          </a:prstGeom>
        </p:spPr>
        <p:txBody>
          <a:bodyPr>
            <a:normAutofit/>
          </a:bodyPr>
          <a:lstStyle/>
          <a:p>
            <a:r>
              <a:rPr sz="2800" dirty="0"/>
              <a:t>Skin Structure</a:t>
            </a:r>
          </a:p>
        </p:txBody>
      </p:sp>
      <p:sp>
        <p:nvSpPr>
          <p:cNvPr id="6" name="http://www.webmd.com/skin-problems-and-treatments/picture-of-the-skin#1"/>
          <p:cNvSpPr/>
          <p:nvPr/>
        </p:nvSpPr>
        <p:spPr>
          <a:xfrm>
            <a:off x="381000" y="4248150"/>
            <a:ext cx="4893511" cy="24621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1100">
                <a:solidFill>
                  <a:srgbClr val="FFFFFF"/>
                </a:solidFill>
              </a:defRPr>
            </a:lvl1pPr>
          </a:lstStyle>
          <a:p>
            <a:r>
              <a:rPr sz="1000" dirty="0">
                <a:solidFill>
                  <a:schemeClr val="tx1"/>
                </a:solidFill>
                <a:latin typeface="Century Gothic"/>
                <a:cs typeface="Century Gothic"/>
              </a:rPr>
              <a:t>http://www.webmd.com/skin-problems-and-treatments/picture-of-the-skin#1</a:t>
            </a:r>
          </a:p>
        </p:txBody>
      </p:sp>
      <p:pic>
        <p:nvPicPr>
          <p:cNvPr id="10" name="Screen Shot 2017-04-07 at 2.52.56 PM.png" descr="Screen Shot 2017-04-07 at 2.52.56 PM.png"/>
          <p:cNvPicPr>
            <a:picLocks noChangeAspect="1"/>
          </p:cNvPicPr>
          <p:nvPr/>
        </p:nvPicPr>
        <p:blipFill rotWithShape="1">
          <a:blip r:embed="rId2">
            <a:extLst/>
          </a:blip>
          <a:srcRect l="1586" t="2466" r="-1"/>
          <a:stretch/>
        </p:blipFill>
        <p:spPr>
          <a:xfrm>
            <a:off x="4865192" y="1341560"/>
            <a:ext cx="4008781" cy="2421233"/>
          </a:xfrm>
          <a:prstGeom prst="rect">
            <a:avLst/>
          </a:prstGeom>
          <a:ln w="12700">
            <a:miter lim="400000"/>
          </a:ln>
        </p:spPr>
      </p:pic>
      <p:sp>
        <p:nvSpPr>
          <p:cNvPr id="11" name="Epidermis…"/>
          <p:cNvSpPr/>
          <p:nvPr/>
        </p:nvSpPr>
        <p:spPr>
          <a:xfrm>
            <a:off x="381000" y="1280342"/>
            <a:ext cx="4267200" cy="252376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a:solidFill>
                  <a:srgbClr val="3A3A3A"/>
                </a:solidFill>
                <a:latin typeface="Avenir Black"/>
                <a:ea typeface="Avenir Black"/>
                <a:cs typeface="Avenir Black"/>
                <a:sym typeface="Avenir Black"/>
              </a:defRPr>
            </a:pPr>
            <a:r>
              <a:rPr lang="en-US" b="1" dirty="0">
                <a:latin typeface="Century Gothic"/>
                <a:ea typeface="Century Gothic"/>
                <a:cs typeface="Century Gothic"/>
              </a:rPr>
              <a:t>Fat Layer</a:t>
            </a:r>
            <a:endParaRPr b="1" dirty="0">
              <a:latin typeface="Century Gothic"/>
              <a:ea typeface="Century Gothic"/>
              <a:cs typeface="Century Gothic"/>
            </a:endParaRP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a:p>
            <a:pPr>
              <a:defRPr sz="1400">
                <a:solidFill>
                  <a:srgbClr val="333333"/>
                </a:solidFill>
                <a:uFill>
                  <a:solidFill>
                    <a:srgbClr val="A9020A"/>
                  </a:solidFill>
                </a:uFill>
                <a:latin typeface="Georgia"/>
                <a:ea typeface="Georgia"/>
                <a:cs typeface="Georgia"/>
                <a:sym typeface="Georgia"/>
              </a:defRPr>
            </a:pPr>
            <a:r>
              <a:rPr lang="en-US" dirty="0">
                <a:latin typeface="Century Gothic"/>
                <a:ea typeface="Century Gothic"/>
                <a:cs typeface="Century Gothic"/>
              </a:rPr>
              <a:t>Below the dermis lies a layer of fat that helps insulate the body from heat and cold, provides protective padding, and serves as an energy storage area. The fat is contained in living cells, called fat cells, held together by fibrous tissue. The fat layer varies in thickness, from a fraction of an inch on the eyelids to several inches on the abdomen and buttocks in some people.</a:t>
            </a:r>
          </a:p>
          <a:p>
            <a:pPr>
              <a:defRPr sz="1400" u="sng">
                <a:solidFill>
                  <a:srgbClr val="A9020A"/>
                </a:solidFill>
                <a:uFill>
                  <a:solidFill>
                    <a:srgbClr val="A9020A"/>
                  </a:solidFill>
                </a:uFill>
                <a:latin typeface="+mn-lt"/>
                <a:ea typeface="+mn-ea"/>
                <a:cs typeface="+mn-cs"/>
                <a:sym typeface="Helvetica"/>
              </a:defRPr>
            </a:pPr>
            <a:endParaRPr dirty="0">
              <a:latin typeface="Century Gothic"/>
              <a:ea typeface="Century Gothic"/>
              <a:cs typeface="Century Gothic"/>
            </a:endParaRPr>
          </a:p>
        </p:txBody>
      </p:sp>
    </p:spTree>
    <p:extLst>
      <p:ext uri="{BB962C8B-B14F-4D97-AF65-F5344CB8AC3E}">
        <p14:creationId xmlns:p14="http://schemas.microsoft.com/office/powerpoint/2010/main" val="2979675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normAutofit/>
          </a:bodyPr>
          <a:lstStyle/>
          <a:p>
            <a:pPr lvl="0">
              <a:defRPr sz="1800">
                <a:solidFill>
                  <a:srgbClr val="000000"/>
                </a:solidFill>
              </a:defRPr>
            </a:pPr>
            <a:r>
              <a:rPr lang="en-US" sz="3200" b="1" dirty="0">
                <a:solidFill>
                  <a:srgbClr val="86754D"/>
                </a:solidFill>
              </a:rPr>
              <a:t>Beauty from the Inside Out</a:t>
            </a:r>
            <a:endParaRPr sz="3200" b="1" dirty="0"/>
          </a:p>
        </p:txBody>
      </p:sp>
    </p:spTree>
    <p:extLst>
      <p:ext uri="{BB962C8B-B14F-4D97-AF65-F5344CB8AC3E}">
        <p14:creationId xmlns:p14="http://schemas.microsoft.com/office/powerpoint/2010/main" val="2095451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 y="1428750"/>
            <a:ext cx="2869578" cy="286957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0" y="514350"/>
            <a:ext cx="9144000" cy="52289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algn="l" defTabSz="457200">
              <a:defRPr sz="2000" b="1">
                <a:solidFill>
                  <a:srgbClr val="86754D"/>
                </a:solidFill>
                <a:latin typeface="Century Gothic"/>
                <a:ea typeface="Century Gothic"/>
                <a:cs typeface="Century Gothic"/>
                <a:sym typeface="Century Gothic"/>
              </a:defRPr>
            </a:lvl1pPr>
            <a:lvl2pPr algn="ctr" defTabSz="457200">
              <a:defRPr sz="2800">
                <a:solidFill>
                  <a:srgbClr val="86754D"/>
                </a:solidFill>
                <a:latin typeface="Century Gothic"/>
                <a:ea typeface="Century Gothic"/>
                <a:cs typeface="Century Gothic"/>
                <a:sym typeface="Century Gothic"/>
              </a:defRPr>
            </a:lvl2pPr>
            <a:lvl3pPr algn="ctr" defTabSz="457200">
              <a:defRPr sz="2800">
                <a:solidFill>
                  <a:srgbClr val="86754D"/>
                </a:solidFill>
                <a:latin typeface="Century Gothic"/>
                <a:ea typeface="Century Gothic"/>
                <a:cs typeface="Century Gothic"/>
                <a:sym typeface="Century Gothic"/>
              </a:defRPr>
            </a:lvl3pPr>
            <a:lvl4pPr algn="ctr" defTabSz="457200">
              <a:defRPr sz="2800">
                <a:solidFill>
                  <a:srgbClr val="86754D"/>
                </a:solidFill>
                <a:latin typeface="Century Gothic"/>
                <a:ea typeface="Century Gothic"/>
                <a:cs typeface="Century Gothic"/>
                <a:sym typeface="Century Gothic"/>
              </a:defRPr>
            </a:lvl4pPr>
            <a:lvl5pPr algn="ctr" defTabSz="457200">
              <a:defRPr sz="2800">
                <a:solidFill>
                  <a:srgbClr val="86754D"/>
                </a:solidFill>
                <a:latin typeface="Century Gothic"/>
                <a:ea typeface="Century Gothic"/>
                <a:cs typeface="Century Gothic"/>
                <a:sym typeface="Century Gothic"/>
              </a:defRPr>
            </a:lvl5pPr>
            <a:lvl6pPr algn="ctr" defTabSz="457200">
              <a:defRPr sz="2800">
                <a:solidFill>
                  <a:srgbClr val="86754D"/>
                </a:solidFill>
                <a:latin typeface="Century Gothic"/>
                <a:ea typeface="Century Gothic"/>
                <a:cs typeface="Century Gothic"/>
                <a:sym typeface="Century Gothic"/>
              </a:defRPr>
            </a:lvl6pPr>
            <a:lvl7pPr algn="ctr" defTabSz="457200">
              <a:defRPr sz="2800">
                <a:solidFill>
                  <a:srgbClr val="86754D"/>
                </a:solidFill>
                <a:latin typeface="Century Gothic"/>
                <a:ea typeface="Century Gothic"/>
                <a:cs typeface="Century Gothic"/>
                <a:sym typeface="Century Gothic"/>
              </a:defRPr>
            </a:lvl7pPr>
            <a:lvl8pPr algn="ctr" defTabSz="457200">
              <a:defRPr sz="2800">
                <a:solidFill>
                  <a:srgbClr val="86754D"/>
                </a:solidFill>
                <a:latin typeface="Century Gothic"/>
                <a:ea typeface="Century Gothic"/>
                <a:cs typeface="Century Gothic"/>
                <a:sym typeface="Century Gothic"/>
              </a:defRPr>
            </a:lvl8pPr>
            <a:lvl9pPr algn="ctr" defTabSz="457200">
              <a:defRPr sz="2800">
                <a:solidFill>
                  <a:srgbClr val="86754D"/>
                </a:solidFill>
                <a:latin typeface="Century Gothic"/>
                <a:ea typeface="Century Gothic"/>
                <a:cs typeface="Century Gothic"/>
                <a:sym typeface="Century Gothic"/>
              </a:defRPr>
            </a:lvl9pPr>
          </a:lstStyle>
          <a:p>
            <a:pPr algn="ctr"/>
            <a:r>
              <a:rPr lang="en-US" sz="2800" b="0" dirty="0">
                <a:latin typeface="Century Gothic" panose="020B0502020202020204" pitchFamily="34" charset="0"/>
              </a:rPr>
              <a:t>Ultimate Aloe</a:t>
            </a:r>
            <a:endParaRPr lang="en-US" b="0" dirty="0">
              <a:solidFill>
                <a:srgbClr val="BFBFBF"/>
              </a:solidFill>
            </a:endParaRPr>
          </a:p>
        </p:txBody>
      </p:sp>
      <p:grpSp>
        <p:nvGrpSpPr>
          <p:cNvPr id="5" name="Gruppieren">
            <a:extLst>
              <a:ext uri="{FF2B5EF4-FFF2-40B4-BE49-F238E27FC236}">
                <a16:creationId xmlns:a16="http://schemas.microsoft.com/office/drawing/2014/main" id="{E7EF783D-6AA3-7C4F-8536-2F8826D5E998}"/>
              </a:ext>
            </a:extLst>
          </p:cNvPr>
          <p:cNvGrpSpPr/>
          <p:nvPr/>
        </p:nvGrpSpPr>
        <p:grpSpPr>
          <a:xfrm>
            <a:off x="3352800" y="1276350"/>
            <a:ext cx="5321943" cy="3038862"/>
            <a:chOff x="0" y="0"/>
            <a:chExt cx="10643884" cy="6077722"/>
          </a:xfrm>
        </p:grpSpPr>
        <p:sp>
          <p:nvSpPr>
            <p:cNvPr id="9" name="Form">
              <a:extLst>
                <a:ext uri="{FF2B5EF4-FFF2-40B4-BE49-F238E27FC236}">
                  <a16:creationId xmlns:a16="http://schemas.microsoft.com/office/drawing/2014/main" id="{8D028523-4D65-1548-AE1F-F4E8328F38E6}"/>
                </a:ext>
              </a:extLst>
            </p:cNvPr>
            <p:cNvSpPr/>
            <p:nvPr/>
          </p:nvSpPr>
          <p:spPr>
            <a:xfrm>
              <a:off x="959882" y="29850"/>
              <a:ext cx="8667746" cy="5870808"/>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0" name="Form">
              <a:extLst>
                <a:ext uri="{FF2B5EF4-FFF2-40B4-BE49-F238E27FC236}">
                  <a16:creationId xmlns:a16="http://schemas.microsoft.com/office/drawing/2014/main" id="{42E8904B-7067-B64A-9560-3FAC1930C4DE}"/>
                </a:ext>
              </a:extLst>
            </p:cNvPr>
            <p:cNvSpPr/>
            <p:nvPr/>
          </p:nvSpPr>
          <p:spPr>
            <a:xfrm>
              <a:off x="941972" y="0"/>
              <a:ext cx="8703566" cy="5921553"/>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nvGrpSpPr>
            <p:cNvPr id="11" name="Gruppieren">
              <a:extLst>
                <a:ext uri="{FF2B5EF4-FFF2-40B4-BE49-F238E27FC236}">
                  <a16:creationId xmlns:a16="http://schemas.microsoft.com/office/drawing/2014/main" id="{41BBB243-AE96-A645-A79A-F624C90112D9}"/>
                </a:ext>
              </a:extLst>
            </p:cNvPr>
            <p:cNvGrpSpPr/>
            <p:nvPr/>
          </p:nvGrpSpPr>
          <p:grpSpPr>
            <a:xfrm>
              <a:off x="0" y="5876853"/>
              <a:ext cx="10643885" cy="137834"/>
              <a:chOff x="0" y="0"/>
              <a:chExt cx="10643884" cy="137832"/>
            </a:xfrm>
          </p:grpSpPr>
          <p:sp>
            <p:nvSpPr>
              <p:cNvPr id="18" name="Rechteck">
                <a:extLst>
                  <a:ext uri="{FF2B5EF4-FFF2-40B4-BE49-F238E27FC236}">
                    <a16:creationId xmlns:a16="http://schemas.microsoft.com/office/drawing/2014/main" id="{7F4CD4F5-7649-9F44-A916-A55518319B55}"/>
                  </a:ext>
                </a:extLst>
              </p:cNvPr>
              <p:cNvSpPr/>
              <p:nvPr/>
            </p:nvSpPr>
            <p:spPr>
              <a:xfrm>
                <a:off x="0" y="0"/>
                <a:ext cx="5324892"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sp>
            <p:nvSpPr>
              <p:cNvPr id="19" name="Rechteck">
                <a:extLst>
                  <a:ext uri="{FF2B5EF4-FFF2-40B4-BE49-F238E27FC236}">
                    <a16:creationId xmlns:a16="http://schemas.microsoft.com/office/drawing/2014/main" id="{7B58816F-6EF5-1A4D-8618-E4023150B1F4}"/>
                  </a:ext>
                </a:extLst>
              </p:cNvPr>
              <p:cNvSpPr/>
              <p:nvPr/>
            </p:nvSpPr>
            <p:spPr>
              <a:xfrm>
                <a:off x="5318992" y="0"/>
                <a:ext cx="5324893" cy="137833"/>
              </a:xfrm>
              <a:prstGeom prst="rect">
                <a:avLst/>
              </a:prstGeom>
              <a:gradFill flip="none" rotWithShape="1">
                <a:gsLst>
                  <a:gs pos="0">
                    <a:srgbClr val="464847"/>
                  </a:gs>
                  <a:gs pos="1078">
                    <a:srgbClr val="3B4142"/>
                  </a:gs>
                  <a:gs pos="1415">
                    <a:srgbClr val="727679"/>
                  </a:gs>
                  <a:gs pos="1675">
                    <a:srgbClr val="A9ACB0"/>
                  </a:gs>
                  <a:gs pos="3442">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defTabSz="584200">
                  <a:defRPr sz="2400">
                    <a:solidFill>
                      <a:srgbClr val="FFFFFF"/>
                    </a:solidFill>
                    <a:effectLst>
                      <a:outerShdw blurRad="25400" dist="23998" dir="2700000" rotWithShape="0">
                        <a:srgbClr val="000000">
                          <a:alpha val="31034"/>
                        </a:srgbClr>
                      </a:outerShdw>
                    </a:effectLst>
                  </a:defRPr>
                </a:lvl1pPr>
              </a:lstStyle>
              <a:p>
                <a:pPr algn="ctr" hangingPunct="0"/>
                <a:r>
                  <a:rPr sz="1200" kern="0">
                    <a:sym typeface="Helvetica Light"/>
                  </a:rPr>
                  <a:t> </a:t>
                </a:r>
              </a:p>
            </p:txBody>
          </p:sp>
        </p:grpSp>
        <p:sp>
          <p:nvSpPr>
            <p:cNvPr id="12" name="Form">
              <a:extLst>
                <a:ext uri="{FF2B5EF4-FFF2-40B4-BE49-F238E27FC236}">
                  <a16:creationId xmlns:a16="http://schemas.microsoft.com/office/drawing/2014/main" id="{02E36042-6B68-A247-BBA5-EFF90665AE16}"/>
                </a:ext>
              </a:extLst>
            </p:cNvPr>
            <p:cNvSpPr/>
            <p:nvPr/>
          </p:nvSpPr>
          <p:spPr>
            <a:xfrm>
              <a:off x="4590785" y="5878609"/>
              <a:ext cx="1447047" cy="858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20">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3" name="Form">
              <a:extLst>
                <a:ext uri="{FF2B5EF4-FFF2-40B4-BE49-F238E27FC236}">
                  <a16:creationId xmlns:a16="http://schemas.microsoft.com/office/drawing/2014/main" id="{73439BE4-F1C8-0D4C-A694-F14F720649DC}"/>
                </a:ext>
              </a:extLst>
            </p:cNvPr>
            <p:cNvSpPr/>
            <p:nvPr/>
          </p:nvSpPr>
          <p:spPr>
            <a:xfrm>
              <a:off x="4765" y="6010724"/>
              <a:ext cx="10639120" cy="6699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83486">
                  <a:srgbClr val="777A7C"/>
                </a:gs>
                <a:gs pos="100000">
                  <a:srgbClr val="464847"/>
                </a:gs>
              </a:gsLst>
              <a:lin ang="16200000" scaled="0"/>
            </a:gra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l" defTabSz="449262">
                <a:lnSpc>
                  <a:spcPct val="93000"/>
                </a:lnSpc>
                <a:defRPr sz="1800">
                  <a:latin typeface="Arial"/>
                  <a:ea typeface="Arial"/>
                  <a:cs typeface="Arial"/>
                  <a:sym typeface="Arial"/>
                </a:defRPr>
              </a:lvl1pPr>
            </a:lstStyle>
            <a:p>
              <a:pPr hangingPunct="0"/>
              <a:r>
                <a:rPr sz="900" kern="0">
                  <a:solidFill>
                    <a:srgbClr val="000000"/>
                  </a:solidFill>
                </a:rPr>
                <a:t> </a:t>
              </a:r>
            </a:p>
          </p:txBody>
        </p:sp>
        <p:sp>
          <p:nvSpPr>
            <p:cNvPr id="14" name="Form">
              <a:extLst>
                <a:ext uri="{FF2B5EF4-FFF2-40B4-BE49-F238E27FC236}">
                  <a16:creationId xmlns:a16="http://schemas.microsoft.com/office/drawing/2014/main" id="{5DD5D7F0-0D3E-C748-9A9B-ECA922DDEF30}"/>
                </a:ext>
              </a:extLst>
            </p:cNvPr>
            <p:cNvSpPr/>
            <p:nvPr/>
          </p:nvSpPr>
          <p:spPr>
            <a:xfrm>
              <a:off x="986748" y="59699"/>
              <a:ext cx="8612675" cy="57006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5" name="Form">
              <a:extLst>
                <a:ext uri="{FF2B5EF4-FFF2-40B4-BE49-F238E27FC236}">
                  <a16:creationId xmlns:a16="http://schemas.microsoft.com/office/drawing/2014/main" id="{4FE52E4F-9E83-1B43-872D-C4D986CDFF69}"/>
                </a:ext>
              </a:extLst>
            </p:cNvPr>
            <p:cNvSpPr/>
            <p:nvPr/>
          </p:nvSpPr>
          <p:spPr>
            <a:xfrm>
              <a:off x="1246998" y="423770"/>
              <a:ext cx="8090530" cy="509789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6" name="Form">
              <a:extLst>
                <a:ext uri="{FF2B5EF4-FFF2-40B4-BE49-F238E27FC236}">
                  <a16:creationId xmlns:a16="http://schemas.microsoft.com/office/drawing/2014/main" id="{6469B93D-ED7F-574C-8C6C-4196C29DAAB7}"/>
                </a:ext>
              </a:extLst>
            </p:cNvPr>
            <p:cNvSpPr/>
            <p:nvPr/>
          </p:nvSpPr>
          <p:spPr>
            <a:xfrm>
              <a:off x="5261258" y="207208"/>
              <a:ext cx="67976" cy="6798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17" name="Form">
              <a:extLst>
                <a:ext uri="{FF2B5EF4-FFF2-40B4-BE49-F238E27FC236}">
                  <a16:creationId xmlns:a16="http://schemas.microsoft.com/office/drawing/2014/main" id="{4E90C837-324B-2648-9AEC-8A09EE54B011}"/>
                </a:ext>
              </a:extLst>
            </p:cNvPr>
            <p:cNvSpPr/>
            <p:nvPr/>
          </p:nvSpPr>
          <p:spPr>
            <a:xfrm>
              <a:off x="5261258" y="218734"/>
              <a:ext cx="53051" cy="51756"/>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224631" hangingPunct="0">
                <a:lnSpc>
                  <a:spcPct val="93000"/>
                </a:lnSpc>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pic>
        <p:nvPicPr>
          <p:cNvPr id="20" name="Picture 19">
            <a:extLst>
              <a:ext uri="{FF2B5EF4-FFF2-40B4-BE49-F238E27FC236}">
                <a16:creationId xmlns:a16="http://schemas.microsoft.com/office/drawing/2014/main" id="{83847CFF-1D66-094B-9984-33C6444646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795" y="1454914"/>
            <a:ext cx="4045267" cy="2582268"/>
          </a:xfrm>
          <a:prstGeom prst="rect">
            <a:avLst/>
          </a:prstGeom>
        </p:spPr>
      </p:pic>
    </p:spTree>
    <p:extLst>
      <p:ext uri="{BB962C8B-B14F-4D97-AF65-F5344CB8AC3E}">
        <p14:creationId xmlns:p14="http://schemas.microsoft.com/office/powerpoint/2010/main" val="3982479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06375"/>
            <a:ext cx="9144000" cy="857250"/>
          </a:xfrm>
          <a:prstGeom prst="rect">
            <a:avLst/>
          </a:prstGeom>
        </p:spPr>
        <p:txBody>
          <a:bodyPr>
            <a:normAutofit/>
          </a:bodyPr>
          <a:lstStyle/>
          <a:p>
            <a:r>
              <a:rPr lang="en-US" dirty="0">
                <a:latin typeface="Century Gothic" panose="020B0502020202020204" pitchFamily="34" charset="0"/>
              </a:rPr>
              <a:t>Benefits &amp; Ingredients</a:t>
            </a:r>
          </a:p>
        </p:txBody>
      </p:sp>
      <p:sp>
        <p:nvSpPr>
          <p:cNvPr id="6" name="Content Placeholder 5"/>
          <p:cNvSpPr txBox="1">
            <a:spLocks/>
          </p:cNvSpPr>
          <p:nvPr/>
        </p:nvSpPr>
        <p:spPr>
          <a:xfrm>
            <a:off x="381000" y="895350"/>
            <a:ext cx="4040188" cy="29634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Benefits</a:t>
            </a:r>
          </a:p>
          <a:p>
            <a:pPr lvl="1" fontAlgn="base"/>
            <a:r>
              <a:rPr lang="en-US" sz="1000" dirty="0"/>
              <a:t>Contains the IASC (International Aloe Science Council) seal that certifies the aloe content and purity</a:t>
            </a:r>
          </a:p>
          <a:p>
            <a:pPr lvl="1" fontAlgn="base"/>
            <a:r>
              <a:rPr lang="en-US" sz="1000" dirty="0"/>
              <a:t>A source of over 200 nutrients, enzymes, vitamins and minerals, including 13 of the 17 essential minerals needed for good nutrition</a:t>
            </a:r>
          </a:p>
          <a:p>
            <a:pPr lvl="1" fontAlgn="base"/>
            <a:r>
              <a:rPr lang="en-US" sz="1000" dirty="0"/>
              <a:t>Contains no high fructose corn syrups or artificial sweeteners</a:t>
            </a:r>
          </a:p>
          <a:p>
            <a:pPr lvl="1" fontAlgn="base"/>
            <a:r>
              <a:rPr lang="en-US" sz="1000" dirty="0"/>
              <a:t>Contains no thickeners or emulsifiers</a:t>
            </a:r>
          </a:p>
          <a:p>
            <a:pPr lvl="1" fontAlgn="base"/>
            <a:r>
              <a:rPr lang="en-US" sz="1000" dirty="0"/>
              <a:t>Virtually free of </a:t>
            </a:r>
            <a:r>
              <a:rPr lang="en-US" sz="1000" dirty="0" err="1"/>
              <a:t>emodin</a:t>
            </a:r>
            <a:r>
              <a:rPr lang="en-US" sz="1000" dirty="0"/>
              <a:t> or </a:t>
            </a:r>
            <a:r>
              <a:rPr lang="en-US" sz="1000" dirty="0" err="1"/>
              <a:t>aloin</a:t>
            </a:r>
            <a:endParaRPr lang="en-US" sz="1000" dirty="0"/>
          </a:p>
          <a:p>
            <a:pPr lvl="1" fontAlgn="base"/>
            <a:r>
              <a:rPr lang="en-US" sz="1000" dirty="0"/>
              <a:t>Contains natural aloe </a:t>
            </a:r>
            <a:r>
              <a:rPr lang="en-US" sz="1000" dirty="0" err="1"/>
              <a:t>vera</a:t>
            </a:r>
            <a:r>
              <a:rPr lang="en-US" sz="1000" dirty="0"/>
              <a:t> leaf</a:t>
            </a:r>
          </a:p>
          <a:p>
            <a:pPr lvl="1" fontAlgn="base"/>
            <a:r>
              <a:rPr lang="en-US" sz="1000" dirty="0"/>
              <a:t>Source of amino acids</a:t>
            </a:r>
          </a:p>
          <a:p>
            <a:pPr lvl="1" fontAlgn="base"/>
            <a:r>
              <a:rPr lang="en-US" sz="1000" dirty="0"/>
              <a:t>Contains </a:t>
            </a:r>
            <a:r>
              <a:rPr lang="en-US" sz="1000" dirty="0" err="1"/>
              <a:t>ActiveAloe</a:t>
            </a:r>
            <a:r>
              <a:rPr lang="en-US" sz="1000" dirty="0"/>
              <a:t>™ which enhances aloe </a:t>
            </a:r>
            <a:r>
              <a:rPr lang="en-US" sz="1000" dirty="0" err="1"/>
              <a:t>vera’s</a:t>
            </a:r>
            <a:r>
              <a:rPr lang="en-US" sz="1000" dirty="0"/>
              <a:t> biological activity</a:t>
            </a:r>
          </a:p>
          <a:p>
            <a:pPr lvl="1" fontAlgn="base"/>
            <a:r>
              <a:rPr lang="en-US" sz="1000" dirty="0"/>
              <a:t>Harvested and processed to ensure the body receives maximum benefits</a:t>
            </a:r>
          </a:p>
          <a:p>
            <a:pPr lvl="1" fontAlgn="base"/>
            <a:r>
              <a:rPr lang="en-US" sz="1000" dirty="0"/>
              <a:t>Great tasting and refreshing </a:t>
            </a:r>
            <a:r>
              <a:rPr lang="en-US" sz="1000" dirty="0" err="1"/>
              <a:t>flavours</a:t>
            </a:r>
            <a:r>
              <a:rPr lang="en-US" sz="1000" dirty="0"/>
              <a:t>!</a:t>
            </a:r>
          </a:p>
          <a:p>
            <a:pPr marL="0" indent="0">
              <a:buNone/>
            </a:pPr>
            <a:endParaRPr lang="en-US" sz="1800" dirty="0">
              <a:latin typeface="Century Gothic" panose="020B0502020202020204" pitchFamily="34" charset="0"/>
            </a:endParaRPr>
          </a:p>
        </p:txBody>
      </p:sp>
      <p:sp>
        <p:nvSpPr>
          <p:cNvPr id="7" name="Content Placeholder 7"/>
          <p:cNvSpPr txBox="1">
            <a:spLocks/>
          </p:cNvSpPr>
          <p:nvPr/>
        </p:nvSpPr>
        <p:spPr>
          <a:xfrm>
            <a:off x="4267200" y="895350"/>
            <a:ext cx="4724400" cy="3429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2pPr>
            <a:lvl3pPr marL="1257300" indent="-342900" algn="l" defTabSz="457200" rtl="0" eaLnBrk="1" latinLnBrk="0" hangingPunct="1">
              <a:spcBef>
                <a:spcPct val="20000"/>
              </a:spcBef>
              <a:buFont typeface="+mj-lt"/>
              <a:buAutoNum type="alphaUcPeriod"/>
              <a:defRPr sz="1800" b="0" i="0" kern="1200">
                <a:solidFill>
                  <a:schemeClr val="tx1"/>
                </a:solidFill>
                <a:latin typeface="Century Gothic"/>
                <a:ea typeface="+mn-ea"/>
                <a:cs typeface="Century Gothic"/>
              </a:defRPr>
            </a:lvl3pPr>
            <a:lvl4pPr marL="1714500" indent="-342900" algn="l" defTabSz="457200" rtl="0" eaLnBrk="1" latinLnBrk="0" hangingPunct="1">
              <a:spcBef>
                <a:spcPct val="20000"/>
              </a:spcBef>
              <a:buFont typeface="+mj-lt"/>
              <a:buAutoNum type="arabicPeriod"/>
              <a:defRPr sz="1600" b="0" i="0" kern="1200">
                <a:solidFill>
                  <a:schemeClr val="tx1"/>
                </a:solidFill>
                <a:latin typeface="Century Gothic"/>
                <a:ea typeface="+mn-ea"/>
                <a:cs typeface="Century Gothic"/>
              </a:defRPr>
            </a:lvl4pPr>
            <a:lvl5pPr marL="2171700" indent="-342900" algn="l" defTabSz="457200" rtl="0" eaLnBrk="1" latinLnBrk="0" hangingPunct="1">
              <a:spcBef>
                <a:spcPct val="20000"/>
              </a:spcBef>
              <a:buFont typeface="+mj-lt"/>
              <a:buAutoNum type="alphaLcParenR"/>
              <a:defRPr sz="14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Century Gothic" panose="020B0502020202020204" pitchFamily="34" charset="0"/>
              </a:rPr>
              <a:t>Ingredients</a:t>
            </a:r>
          </a:p>
          <a:p>
            <a:pPr lvl="1"/>
            <a:r>
              <a:rPr lang="en-US" sz="1400" b="1" dirty="0">
                <a:latin typeface="Century Gothic" panose="020B0502020202020204" pitchFamily="34" charset="0"/>
              </a:rPr>
              <a:t>Whole Leaf Aloe Vera: </a:t>
            </a:r>
            <a:r>
              <a:rPr lang="en-US" sz="1400" dirty="0">
                <a:latin typeface="Century Gothic" panose="020B0502020202020204" pitchFamily="34" charset="0"/>
              </a:rPr>
              <a:t> </a:t>
            </a:r>
            <a:endParaRPr lang="en-US" sz="1400" b="1" dirty="0">
              <a:latin typeface="Century Gothic" panose="020B0502020202020204" pitchFamily="34" charset="0"/>
            </a:endParaRPr>
          </a:p>
        </p:txBody>
      </p:sp>
      <p:sp>
        <p:nvSpPr>
          <p:cNvPr id="8" name="Rectangle 7"/>
          <p:cNvSpPr/>
          <p:nvPr/>
        </p:nvSpPr>
        <p:spPr>
          <a:xfrm>
            <a:off x="381000" y="4429095"/>
            <a:ext cx="7391400" cy="200055"/>
          </a:xfrm>
          <a:prstGeom prst="rect">
            <a:avLst/>
          </a:prstGeom>
        </p:spPr>
        <p:txBody>
          <a:bodyPr wrap="square">
            <a:spAutoFit/>
          </a:bodyPr>
          <a:lstStyle/>
          <a:p>
            <a:r>
              <a:rPr lang="en-US" sz="700" dirty="0">
                <a:latin typeface="Century gothic"/>
                <a:cs typeface="Century gothic"/>
              </a:rPr>
              <a:t>*These statements have not been evaluated by the Food and Drug Administration. This product(s) is not intended to diagnose, treat, cure or prevent any disease.</a:t>
            </a:r>
          </a:p>
        </p:txBody>
      </p:sp>
      <p:sp>
        <p:nvSpPr>
          <p:cNvPr id="2" name="Rectangle 1"/>
          <p:cNvSpPr/>
          <p:nvPr/>
        </p:nvSpPr>
        <p:spPr>
          <a:xfrm>
            <a:off x="4648200" y="1657350"/>
            <a:ext cx="4419600" cy="2308324"/>
          </a:xfrm>
          <a:prstGeom prst="rect">
            <a:avLst/>
          </a:prstGeom>
        </p:spPr>
        <p:txBody>
          <a:bodyPr wrap="square">
            <a:spAutoFit/>
          </a:bodyPr>
          <a:lstStyle/>
          <a:p>
            <a:r>
              <a:rPr lang="en-US" sz="1200" dirty="0">
                <a:latin typeface="Century Gothic" panose="020B0502020202020204" pitchFamily="34" charset="0"/>
              </a:rPr>
              <a:t>The aloe </a:t>
            </a:r>
            <a:r>
              <a:rPr lang="en-US" sz="1200" dirty="0" err="1">
                <a:latin typeface="Century Gothic" panose="020B0502020202020204" pitchFamily="34" charset="0"/>
              </a:rPr>
              <a:t>vera</a:t>
            </a:r>
            <a:r>
              <a:rPr lang="en-US" sz="1200" dirty="0">
                <a:latin typeface="Century Gothic" panose="020B0502020202020204" pitchFamily="34" charset="0"/>
              </a:rPr>
              <a:t> in Ultimate Aloe is harvested and processed according to sanitary manufacturing practices that use specific time and temperature guidelines. Aloe </a:t>
            </a:r>
            <a:r>
              <a:rPr lang="en-US" sz="1200" dirty="0" err="1">
                <a:latin typeface="Century Gothic" panose="020B0502020202020204" pitchFamily="34" charset="0"/>
              </a:rPr>
              <a:t>vera</a:t>
            </a:r>
            <a:r>
              <a:rPr lang="en-US" sz="1200" dirty="0">
                <a:latin typeface="Century Gothic" panose="020B0502020202020204" pitchFamily="34" charset="0"/>
              </a:rPr>
              <a:t> is rich in polysaccharides, and through our patented process these polysaccharides are isolated in a highly stable and bioactive form. Also, by eliminating undesirable components such as </a:t>
            </a:r>
            <a:r>
              <a:rPr lang="en-US" sz="1200" dirty="0" err="1">
                <a:latin typeface="Century Gothic" panose="020B0502020202020204" pitchFamily="34" charset="0"/>
              </a:rPr>
              <a:t>aloin</a:t>
            </a:r>
            <a:r>
              <a:rPr lang="en-US" sz="1200" dirty="0">
                <a:latin typeface="Century Gothic" panose="020B0502020202020204" pitchFamily="34" charset="0"/>
              </a:rPr>
              <a:t>, Ultimate Aloe is void of a 'laxative effect'. In addition to providing the body with over 200 nutrients, enzymes, vitamins and minerals, Ultimate Aloe Juice includes 13 of the 17 essential minerals needed for good nutrition including </a:t>
            </a:r>
            <a:r>
              <a:rPr lang="en-US" sz="1200" dirty="0" err="1">
                <a:latin typeface="Century Gothic" panose="020B0502020202020204" pitchFamily="34" charset="0"/>
              </a:rPr>
              <a:t>fibre</a:t>
            </a:r>
            <a:r>
              <a:rPr lang="en-US" sz="1200" dirty="0">
                <a:latin typeface="Century Gothic" panose="020B0502020202020204" pitchFamily="34" charset="0"/>
              </a:rPr>
              <a:t> and amino acids.</a:t>
            </a:r>
          </a:p>
        </p:txBody>
      </p:sp>
    </p:spTree>
    <p:extLst>
      <p:ext uri="{BB962C8B-B14F-4D97-AF65-F5344CB8AC3E}">
        <p14:creationId xmlns:p14="http://schemas.microsoft.com/office/powerpoint/2010/main" val="11898443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3869534" y="359301"/>
            <a:ext cx="1479684" cy="428050"/>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ctr">
              <a:lnSpc>
                <a:spcPct val="90000"/>
              </a:lnSpc>
              <a:defRPr sz="7200" spc="-144"/>
            </a:lvl1pPr>
          </a:lstStyle>
          <a:p>
            <a:r>
              <a:rPr lang="en-US" sz="2700" b="1" dirty="0">
                <a:solidFill>
                  <a:srgbClr val="FF345F"/>
                </a:solidFill>
                <a:latin typeface="Gill Sans" charset="0"/>
                <a:ea typeface="Gill Sans" charset="0"/>
                <a:cs typeface="Gill Sans" charset="0"/>
              </a:rPr>
              <a:t>solutions</a:t>
            </a:r>
          </a:p>
        </p:txBody>
      </p:sp>
      <p:sp>
        <p:nvSpPr>
          <p:cNvPr id="21" name="Shape 91"/>
          <p:cNvSpPr/>
          <p:nvPr/>
        </p:nvSpPr>
        <p:spPr>
          <a:xfrm>
            <a:off x="-1525687" y="3225776"/>
            <a:ext cx="3194179" cy="10235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p>
            <a:pPr lvl="5" algn="ctr" fontAlgn="base"/>
            <a:r>
              <a:rPr lang="en-US" sz="2100" b="1" dirty="0">
                <a:solidFill>
                  <a:schemeClr val="bg1"/>
                </a:solidFill>
                <a:latin typeface="Gill Sans SemiBold" charset="0"/>
                <a:ea typeface="Gill Sans SemiBold" charset="0"/>
                <a:cs typeface="Gill Sans SemiBold" charset="0"/>
              </a:rPr>
              <a:t>THIS IS</a:t>
            </a:r>
            <a:br>
              <a:rPr lang="en-US" sz="2100" b="1" dirty="0">
                <a:solidFill>
                  <a:schemeClr val="bg1"/>
                </a:solidFill>
                <a:latin typeface="Gill Sans SemiBold" charset="0"/>
                <a:ea typeface="Gill Sans SemiBold" charset="0"/>
                <a:cs typeface="Gill Sans SemiBold" charset="0"/>
              </a:rPr>
            </a:br>
            <a:r>
              <a:rPr lang="en-US" sz="2100" b="1" dirty="0">
                <a:solidFill>
                  <a:schemeClr val="bg1"/>
                </a:solidFill>
                <a:latin typeface="Gill Sans SemiBold" charset="0"/>
                <a:ea typeface="Gill Sans SemiBold" charset="0"/>
                <a:cs typeface="Gill Sans SemiBold" charset="0"/>
              </a:rPr>
              <a:t>HOW </a:t>
            </a:r>
            <a:br>
              <a:rPr lang="en-US" sz="2100" b="1" dirty="0">
                <a:solidFill>
                  <a:schemeClr val="bg1"/>
                </a:solidFill>
                <a:latin typeface="Gill Sans SemiBold" charset="0"/>
                <a:ea typeface="Gill Sans SemiBold" charset="0"/>
                <a:cs typeface="Gill Sans SemiBold" charset="0"/>
              </a:rPr>
            </a:br>
            <a:r>
              <a:rPr lang="is-IS" sz="2100" b="1" dirty="0">
                <a:solidFill>
                  <a:schemeClr val="bg1"/>
                </a:solidFill>
                <a:latin typeface="Gill Sans SemiBold" charset="0"/>
                <a:ea typeface="Gill Sans SemiBold" charset="0"/>
                <a:cs typeface="Gill Sans SemiBold" charset="0"/>
              </a:rPr>
              <a:t>…</a:t>
            </a:r>
            <a:endParaRPr lang="en-US" sz="1500" b="1" dirty="0">
              <a:solidFill>
                <a:schemeClr val="bg1"/>
              </a:solidFill>
              <a:latin typeface="Gill Sans SemiBold" charset="0"/>
              <a:ea typeface="Gill Sans SemiBold" charset="0"/>
              <a:cs typeface="Gill Sans SemiBold" charset="0"/>
            </a:endParaRPr>
          </a:p>
        </p:txBody>
      </p:sp>
      <p:sp>
        <p:nvSpPr>
          <p:cNvPr id="14" name="Shape 91"/>
          <p:cNvSpPr/>
          <p:nvPr/>
        </p:nvSpPr>
        <p:spPr>
          <a:xfrm>
            <a:off x="334106" y="1032115"/>
            <a:ext cx="8614853" cy="261850"/>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p>
            <a:r>
              <a:rPr lang="en-US" sz="1350" b="1" dirty="0">
                <a:latin typeface="Gill Sans SemiBold" charset="0"/>
                <a:ea typeface="Gill Sans SemiBold" charset="0"/>
                <a:cs typeface="Gill Sans SemiBold" charset="0"/>
              </a:rPr>
              <a:t>If there was one thing you could change about your skin health today or prevent in the future, what would it be?  </a:t>
            </a:r>
          </a:p>
        </p:txBody>
      </p:sp>
      <p:sp>
        <p:nvSpPr>
          <p:cNvPr id="20" name="Rounded Rectangle 19"/>
          <p:cNvSpPr/>
          <p:nvPr/>
        </p:nvSpPr>
        <p:spPr>
          <a:xfrm>
            <a:off x="183699" y="968562"/>
            <a:ext cx="8744940" cy="552979"/>
          </a:xfrm>
          <a:prstGeom prst="roundRect">
            <a:avLst/>
          </a:prstGeom>
          <a:noFill/>
          <a:ln>
            <a:solidFill>
              <a:srgbClr val="EE305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ounded Rectangle 34"/>
          <p:cNvSpPr/>
          <p:nvPr/>
        </p:nvSpPr>
        <p:spPr>
          <a:xfrm>
            <a:off x="5369392" y="2670619"/>
            <a:ext cx="2711087" cy="1309474"/>
          </a:xfrm>
          <a:prstGeom prst="roundRect">
            <a:avLst/>
          </a:prstGeom>
          <a:solidFill>
            <a:srgbClr val="E1E7E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Shape 91"/>
          <p:cNvSpPr/>
          <p:nvPr/>
        </p:nvSpPr>
        <p:spPr>
          <a:xfrm>
            <a:off x="5594453" y="2865237"/>
            <a:ext cx="2969117" cy="885098"/>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p>
            <a:r>
              <a:rPr lang="en-US" dirty="0">
                <a:latin typeface="Gill Sans Light" charset="0"/>
                <a:ea typeface="Gill Sans Light" charset="0"/>
                <a:cs typeface="Gill Sans Light" charset="0"/>
              </a:rPr>
              <a:t>Think about this…</a:t>
            </a:r>
            <a:br>
              <a:rPr lang="en-US" dirty="0">
                <a:latin typeface="Gill Sans Light" charset="0"/>
                <a:ea typeface="Gill Sans Light" charset="0"/>
                <a:cs typeface="Gill Sans Light" charset="0"/>
              </a:rPr>
            </a:br>
            <a:r>
              <a:rPr lang="en-US" dirty="0">
                <a:latin typeface="Gill Sans Light" charset="0"/>
                <a:ea typeface="Gill Sans Light" charset="0"/>
                <a:cs typeface="Gill Sans Light" charset="0"/>
              </a:rPr>
              <a:t>what does getting older </a:t>
            </a:r>
            <a:br>
              <a:rPr lang="en-US" dirty="0">
                <a:latin typeface="Gill Sans Light" charset="0"/>
                <a:ea typeface="Gill Sans Light" charset="0"/>
                <a:cs typeface="Gill Sans Light" charset="0"/>
              </a:rPr>
            </a:br>
            <a:r>
              <a:rPr lang="en-US" dirty="0">
                <a:latin typeface="Gill Sans Light" charset="0"/>
                <a:ea typeface="Gill Sans Light" charset="0"/>
                <a:cs typeface="Gill Sans Light" charset="0"/>
              </a:rPr>
              <a:t>look like to you…. </a:t>
            </a:r>
          </a:p>
        </p:txBody>
      </p:sp>
      <p:pic>
        <p:nvPicPr>
          <p:cNvPr id="15" name="image6.jpg" descr="http://dermdeal.com/images/detailed/0/skin-care-conditions.jpg"/>
          <p:cNvPicPr>
            <a:picLocks noChangeAspect="1"/>
          </p:cNvPicPr>
          <p:nvPr/>
        </p:nvPicPr>
        <p:blipFill>
          <a:blip r:embed="rId2">
            <a:extLst/>
          </a:blip>
          <a:stretch>
            <a:fillRect/>
          </a:stretch>
        </p:blipFill>
        <p:spPr>
          <a:xfrm>
            <a:off x="183699" y="1550387"/>
            <a:ext cx="4623955" cy="3435496"/>
          </a:xfrm>
          <a:prstGeom prst="rect">
            <a:avLst/>
          </a:prstGeom>
          <a:ln w="12700">
            <a:miter lim="400000"/>
          </a:ln>
        </p:spPr>
      </p:pic>
      <p:sp>
        <p:nvSpPr>
          <p:cNvPr id="9" name="Snip Diagonal Corner Rectangle 2"/>
          <p:cNvSpPr/>
          <p:nvPr/>
        </p:nvSpPr>
        <p:spPr>
          <a:xfrm>
            <a:off x="-29087" y="0"/>
            <a:ext cx="9170512" cy="5193821"/>
          </a:xfrm>
          <a:custGeom>
            <a:avLst/>
            <a:gdLst>
              <a:gd name="connsiteX0" fmla="*/ 0 w 12192000"/>
              <a:gd name="connsiteY0" fmla="*/ 0 h 6950566"/>
              <a:gd name="connsiteX1" fmla="*/ 11033549 w 12192000"/>
              <a:gd name="connsiteY1" fmla="*/ 0 h 6950566"/>
              <a:gd name="connsiteX2" fmla="*/ 12192000 w 12192000"/>
              <a:gd name="connsiteY2" fmla="*/ 1158451 h 6950566"/>
              <a:gd name="connsiteX3" fmla="*/ 12192000 w 12192000"/>
              <a:gd name="connsiteY3" fmla="*/ 6950566 h 6950566"/>
              <a:gd name="connsiteX4" fmla="*/ 12192000 w 12192000"/>
              <a:gd name="connsiteY4" fmla="*/ 6950566 h 6950566"/>
              <a:gd name="connsiteX5" fmla="*/ 1158451 w 12192000"/>
              <a:gd name="connsiteY5" fmla="*/ 6950566 h 6950566"/>
              <a:gd name="connsiteX6" fmla="*/ 0 w 12192000"/>
              <a:gd name="connsiteY6" fmla="*/ 5792115 h 6950566"/>
              <a:gd name="connsiteX7" fmla="*/ 0 w 12192000"/>
              <a:gd name="connsiteY7" fmla="*/ 0 h 6950566"/>
              <a:gd name="connsiteX0" fmla="*/ 0 w 12192000"/>
              <a:gd name="connsiteY0" fmla="*/ 0 h 6950566"/>
              <a:gd name="connsiteX1" fmla="*/ 12151149 w 12192000"/>
              <a:gd name="connsiteY1" fmla="*/ 25400 h 6950566"/>
              <a:gd name="connsiteX2" fmla="*/ 12192000 w 12192000"/>
              <a:gd name="connsiteY2" fmla="*/ 1158451 h 6950566"/>
              <a:gd name="connsiteX3" fmla="*/ 12192000 w 12192000"/>
              <a:gd name="connsiteY3" fmla="*/ 6950566 h 6950566"/>
              <a:gd name="connsiteX4" fmla="*/ 12192000 w 12192000"/>
              <a:gd name="connsiteY4" fmla="*/ 6950566 h 6950566"/>
              <a:gd name="connsiteX5" fmla="*/ 1158451 w 12192000"/>
              <a:gd name="connsiteY5" fmla="*/ 6950566 h 6950566"/>
              <a:gd name="connsiteX6" fmla="*/ 0 w 12192000"/>
              <a:gd name="connsiteY6" fmla="*/ 5792115 h 6950566"/>
              <a:gd name="connsiteX7" fmla="*/ 0 w 12192000"/>
              <a:gd name="connsiteY7" fmla="*/ 0 h 6950566"/>
              <a:gd name="connsiteX0" fmla="*/ 0 w 12192000"/>
              <a:gd name="connsiteY0" fmla="*/ 0 h 6950566"/>
              <a:gd name="connsiteX1" fmla="*/ 12151149 w 12192000"/>
              <a:gd name="connsiteY1" fmla="*/ 25400 h 6950566"/>
              <a:gd name="connsiteX2" fmla="*/ 12166600 w 12192000"/>
              <a:gd name="connsiteY2" fmla="*/ 3469851 h 6950566"/>
              <a:gd name="connsiteX3" fmla="*/ 12192000 w 12192000"/>
              <a:gd name="connsiteY3" fmla="*/ 6950566 h 6950566"/>
              <a:gd name="connsiteX4" fmla="*/ 12192000 w 12192000"/>
              <a:gd name="connsiteY4" fmla="*/ 6950566 h 6950566"/>
              <a:gd name="connsiteX5" fmla="*/ 1158451 w 12192000"/>
              <a:gd name="connsiteY5" fmla="*/ 6950566 h 6950566"/>
              <a:gd name="connsiteX6" fmla="*/ 0 w 12192000"/>
              <a:gd name="connsiteY6" fmla="*/ 5792115 h 6950566"/>
              <a:gd name="connsiteX7" fmla="*/ 0 w 12192000"/>
              <a:gd name="connsiteY7" fmla="*/ 0 h 6950566"/>
              <a:gd name="connsiteX0" fmla="*/ 0 w 12192000"/>
              <a:gd name="connsiteY0" fmla="*/ 0 h 6950566"/>
              <a:gd name="connsiteX1" fmla="*/ 12151149 w 12192000"/>
              <a:gd name="connsiteY1" fmla="*/ 25400 h 6950566"/>
              <a:gd name="connsiteX2" fmla="*/ 12166600 w 12192000"/>
              <a:gd name="connsiteY2" fmla="*/ 3469851 h 6950566"/>
              <a:gd name="connsiteX3" fmla="*/ 12192000 w 12192000"/>
              <a:gd name="connsiteY3" fmla="*/ 6950566 h 6950566"/>
              <a:gd name="connsiteX4" fmla="*/ 9931400 w 12192000"/>
              <a:gd name="connsiteY4" fmla="*/ 3318366 h 6950566"/>
              <a:gd name="connsiteX5" fmla="*/ 1158451 w 12192000"/>
              <a:gd name="connsiteY5" fmla="*/ 6950566 h 6950566"/>
              <a:gd name="connsiteX6" fmla="*/ 0 w 12192000"/>
              <a:gd name="connsiteY6" fmla="*/ 5792115 h 6950566"/>
              <a:gd name="connsiteX7" fmla="*/ 0 w 12192000"/>
              <a:gd name="connsiteY7" fmla="*/ 0 h 6950566"/>
              <a:gd name="connsiteX0" fmla="*/ 0 w 12166600"/>
              <a:gd name="connsiteY0" fmla="*/ 0 h 6950566"/>
              <a:gd name="connsiteX1" fmla="*/ 12151149 w 12166600"/>
              <a:gd name="connsiteY1" fmla="*/ 25400 h 6950566"/>
              <a:gd name="connsiteX2" fmla="*/ 12166600 w 12166600"/>
              <a:gd name="connsiteY2" fmla="*/ 3469851 h 6950566"/>
              <a:gd name="connsiteX3" fmla="*/ 10744200 w 12166600"/>
              <a:gd name="connsiteY3" fmla="*/ 3623166 h 6950566"/>
              <a:gd name="connsiteX4" fmla="*/ 9931400 w 12166600"/>
              <a:gd name="connsiteY4" fmla="*/ 3318366 h 6950566"/>
              <a:gd name="connsiteX5" fmla="*/ 1158451 w 12166600"/>
              <a:gd name="connsiteY5" fmla="*/ 6950566 h 6950566"/>
              <a:gd name="connsiteX6" fmla="*/ 0 w 12166600"/>
              <a:gd name="connsiteY6" fmla="*/ 5792115 h 6950566"/>
              <a:gd name="connsiteX7" fmla="*/ 0 w 12166600"/>
              <a:gd name="connsiteY7" fmla="*/ 0 h 6950566"/>
              <a:gd name="connsiteX0" fmla="*/ 0 w 12166600"/>
              <a:gd name="connsiteY0" fmla="*/ 0 h 6950566"/>
              <a:gd name="connsiteX1" fmla="*/ 12151149 w 12166600"/>
              <a:gd name="connsiteY1" fmla="*/ 25400 h 6950566"/>
              <a:gd name="connsiteX2" fmla="*/ 12166600 w 12166600"/>
              <a:gd name="connsiteY2" fmla="*/ 3469851 h 6950566"/>
              <a:gd name="connsiteX3" fmla="*/ 10744200 w 12166600"/>
              <a:gd name="connsiteY3" fmla="*/ 3623166 h 6950566"/>
              <a:gd name="connsiteX4" fmla="*/ 8966200 w 12166600"/>
              <a:gd name="connsiteY4" fmla="*/ 6925166 h 6950566"/>
              <a:gd name="connsiteX5" fmla="*/ 1158451 w 12166600"/>
              <a:gd name="connsiteY5" fmla="*/ 6950566 h 6950566"/>
              <a:gd name="connsiteX6" fmla="*/ 0 w 12166600"/>
              <a:gd name="connsiteY6" fmla="*/ 5792115 h 6950566"/>
              <a:gd name="connsiteX7" fmla="*/ 0 w 12166600"/>
              <a:gd name="connsiteY7" fmla="*/ 0 h 6950566"/>
              <a:gd name="connsiteX0" fmla="*/ 0 w 12166600"/>
              <a:gd name="connsiteY0" fmla="*/ 0 h 6950566"/>
              <a:gd name="connsiteX1" fmla="*/ 12151149 w 12166600"/>
              <a:gd name="connsiteY1" fmla="*/ 25400 h 6950566"/>
              <a:gd name="connsiteX2" fmla="*/ 12166600 w 12166600"/>
              <a:gd name="connsiteY2" fmla="*/ 3469851 h 6950566"/>
              <a:gd name="connsiteX3" fmla="*/ 8864600 w 12166600"/>
              <a:gd name="connsiteY3" fmla="*/ 2937366 h 6950566"/>
              <a:gd name="connsiteX4" fmla="*/ 8966200 w 12166600"/>
              <a:gd name="connsiteY4" fmla="*/ 6925166 h 6950566"/>
              <a:gd name="connsiteX5" fmla="*/ 1158451 w 12166600"/>
              <a:gd name="connsiteY5" fmla="*/ 6950566 h 6950566"/>
              <a:gd name="connsiteX6" fmla="*/ 0 w 12166600"/>
              <a:gd name="connsiteY6" fmla="*/ 5792115 h 6950566"/>
              <a:gd name="connsiteX7" fmla="*/ 0 w 12166600"/>
              <a:gd name="connsiteY7" fmla="*/ 0 h 6950566"/>
              <a:gd name="connsiteX0" fmla="*/ 0 w 12166600"/>
              <a:gd name="connsiteY0" fmla="*/ 0 h 6950566"/>
              <a:gd name="connsiteX1" fmla="*/ 12151149 w 12166600"/>
              <a:gd name="connsiteY1" fmla="*/ 25400 h 6950566"/>
              <a:gd name="connsiteX2" fmla="*/ 12166600 w 12166600"/>
              <a:gd name="connsiteY2" fmla="*/ 3469851 h 6950566"/>
              <a:gd name="connsiteX3" fmla="*/ 8915400 w 12166600"/>
              <a:gd name="connsiteY3" fmla="*/ 2861166 h 6950566"/>
              <a:gd name="connsiteX4" fmla="*/ 8966200 w 12166600"/>
              <a:gd name="connsiteY4" fmla="*/ 6925166 h 6950566"/>
              <a:gd name="connsiteX5" fmla="*/ 1158451 w 12166600"/>
              <a:gd name="connsiteY5" fmla="*/ 6950566 h 6950566"/>
              <a:gd name="connsiteX6" fmla="*/ 0 w 12166600"/>
              <a:gd name="connsiteY6" fmla="*/ 5792115 h 6950566"/>
              <a:gd name="connsiteX7" fmla="*/ 0 w 12166600"/>
              <a:gd name="connsiteY7" fmla="*/ 0 h 6950566"/>
              <a:gd name="connsiteX0" fmla="*/ 0 w 12151554"/>
              <a:gd name="connsiteY0" fmla="*/ 0 h 6950566"/>
              <a:gd name="connsiteX1" fmla="*/ 12151149 w 12151554"/>
              <a:gd name="connsiteY1" fmla="*/ 25400 h 6950566"/>
              <a:gd name="connsiteX2" fmla="*/ 12115800 w 12151554"/>
              <a:gd name="connsiteY2" fmla="*/ 2860251 h 6950566"/>
              <a:gd name="connsiteX3" fmla="*/ 8915400 w 12151554"/>
              <a:gd name="connsiteY3" fmla="*/ 2861166 h 6950566"/>
              <a:gd name="connsiteX4" fmla="*/ 8966200 w 12151554"/>
              <a:gd name="connsiteY4" fmla="*/ 6925166 h 6950566"/>
              <a:gd name="connsiteX5" fmla="*/ 1158451 w 12151554"/>
              <a:gd name="connsiteY5" fmla="*/ 6950566 h 6950566"/>
              <a:gd name="connsiteX6" fmla="*/ 0 w 12151554"/>
              <a:gd name="connsiteY6" fmla="*/ 5792115 h 6950566"/>
              <a:gd name="connsiteX7" fmla="*/ 0 w 12151554"/>
              <a:gd name="connsiteY7" fmla="*/ 0 h 6950566"/>
              <a:gd name="connsiteX0" fmla="*/ 0 w 12192000"/>
              <a:gd name="connsiteY0" fmla="*/ 0 h 6950566"/>
              <a:gd name="connsiteX1" fmla="*/ 12151149 w 12192000"/>
              <a:gd name="connsiteY1" fmla="*/ 25400 h 6950566"/>
              <a:gd name="connsiteX2" fmla="*/ 12192000 w 12192000"/>
              <a:gd name="connsiteY2" fmla="*/ 2860251 h 6950566"/>
              <a:gd name="connsiteX3" fmla="*/ 8915400 w 12192000"/>
              <a:gd name="connsiteY3" fmla="*/ 2861166 h 6950566"/>
              <a:gd name="connsiteX4" fmla="*/ 8966200 w 12192000"/>
              <a:gd name="connsiteY4" fmla="*/ 6925166 h 6950566"/>
              <a:gd name="connsiteX5" fmla="*/ 1158451 w 12192000"/>
              <a:gd name="connsiteY5" fmla="*/ 6950566 h 6950566"/>
              <a:gd name="connsiteX6" fmla="*/ 0 w 12192000"/>
              <a:gd name="connsiteY6" fmla="*/ 5792115 h 6950566"/>
              <a:gd name="connsiteX7" fmla="*/ 0 w 12192000"/>
              <a:gd name="connsiteY7" fmla="*/ 0 h 6950566"/>
              <a:gd name="connsiteX0" fmla="*/ 35349 w 12227349"/>
              <a:gd name="connsiteY0" fmla="*/ 0 h 7001366"/>
              <a:gd name="connsiteX1" fmla="*/ 12186498 w 12227349"/>
              <a:gd name="connsiteY1" fmla="*/ 25400 h 7001366"/>
              <a:gd name="connsiteX2" fmla="*/ 12227349 w 12227349"/>
              <a:gd name="connsiteY2" fmla="*/ 2860251 h 7001366"/>
              <a:gd name="connsiteX3" fmla="*/ 8950749 w 12227349"/>
              <a:gd name="connsiteY3" fmla="*/ 2861166 h 7001366"/>
              <a:gd name="connsiteX4" fmla="*/ 9001549 w 12227349"/>
              <a:gd name="connsiteY4" fmla="*/ 69251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2860251 h 7001366"/>
              <a:gd name="connsiteX3" fmla="*/ 8950749 w 12227349"/>
              <a:gd name="connsiteY3" fmla="*/ 2861166 h 7001366"/>
              <a:gd name="connsiteX4" fmla="*/ 5013749 w 12227349"/>
              <a:gd name="connsiteY4" fmla="*/ 70013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2860251 h 7001366"/>
              <a:gd name="connsiteX3" fmla="*/ 5115349 w 12227349"/>
              <a:gd name="connsiteY3" fmla="*/ 4816966 h 7001366"/>
              <a:gd name="connsiteX4" fmla="*/ 5013749 w 12227349"/>
              <a:gd name="connsiteY4" fmla="*/ 70013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4993851 h 7001366"/>
              <a:gd name="connsiteX3" fmla="*/ 5115349 w 12227349"/>
              <a:gd name="connsiteY3" fmla="*/ 4816966 h 7001366"/>
              <a:gd name="connsiteX4" fmla="*/ 5013749 w 12227349"/>
              <a:gd name="connsiteY4" fmla="*/ 70013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4993851 h 7001366"/>
              <a:gd name="connsiteX3" fmla="*/ 5115349 w 12227349"/>
              <a:gd name="connsiteY3" fmla="*/ 4969366 h 7001366"/>
              <a:gd name="connsiteX4" fmla="*/ 5013749 w 12227349"/>
              <a:gd name="connsiteY4" fmla="*/ 70013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52166"/>
              <a:gd name="connsiteX1" fmla="*/ 12186498 w 12227349"/>
              <a:gd name="connsiteY1" fmla="*/ 25400 h 7052166"/>
              <a:gd name="connsiteX2" fmla="*/ 12227349 w 12227349"/>
              <a:gd name="connsiteY2" fmla="*/ 4993851 h 7052166"/>
              <a:gd name="connsiteX3" fmla="*/ 5115349 w 12227349"/>
              <a:gd name="connsiteY3" fmla="*/ 4969366 h 7052166"/>
              <a:gd name="connsiteX4" fmla="*/ 5140749 w 12227349"/>
              <a:gd name="connsiteY4" fmla="*/ 7052166 h 7052166"/>
              <a:gd name="connsiteX5" fmla="*/ 0 w 12227349"/>
              <a:gd name="connsiteY5" fmla="*/ 7001366 h 7052166"/>
              <a:gd name="connsiteX6" fmla="*/ 35349 w 12227349"/>
              <a:gd name="connsiteY6" fmla="*/ 5792115 h 7052166"/>
              <a:gd name="connsiteX7" fmla="*/ 35349 w 12227349"/>
              <a:gd name="connsiteY7" fmla="*/ 0 h 7052166"/>
              <a:gd name="connsiteX0" fmla="*/ 35349 w 12227349"/>
              <a:gd name="connsiteY0" fmla="*/ 0 h 7077566"/>
              <a:gd name="connsiteX1" fmla="*/ 12186498 w 12227349"/>
              <a:gd name="connsiteY1" fmla="*/ 25400 h 7077566"/>
              <a:gd name="connsiteX2" fmla="*/ 12227349 w 12227349"/>
              <a:gd name="connsiteY2" fmla="*/ 4993851 h 7077566"/>
              <a:gd name="connsiteX3" fmla="*/ 5115349 w 12227349"/>
              <a:gd name="connsiteY3" fmla="*/ 4969366 h 7077566"/>
              <a:gd name="connsiteX4" fmla="*/ 5089949 w 12227349"/>
              <a:gd name="connsiteY4" fmla="*/ 7077566 h 7077566"/>
              <a:gd name="connsiteX5" fmla="*/ 0 w 12227349"/>
              <a:gd name="connsiteY5" fmla="*/ 7001366 h 7077566"/>
              <a:gd name="connsiteX6" fmla="*/ 35349 w 12227349"/>
              <a:gd name="connsiteY6" fmla="*/ 5792115 h 7077566"/>
              <a:gd name="connsiteX7" fmla="*/ 35349 w 12227349"/>
              <a:gd name="connsiteY7" fmla="*/ 0 h 7077566"/>
              <a:gd name="connsiteX0" fmla="*/ 35349 w 12227349"/>
              <a:gd name="connsiteY0" fmla="*/ 0 h 7001366"/>
              <a:gd name="connsiteX1" fmla="*/ 12186498 w 12227349"/>
              <a:gd name="connsiteY1" fmla="*/ 25400 h 7001366"/>
              <a:gd name="connsiteX2" fmla="*/ 12227349 w 12227349"/>
              <a:gd name="connsiteY2" fmla="*/ 4993851 h 7001366"/>
              <a:gd name="connsiteX3" fmla="*/ 5115349 w 12227349"/>
              <a:gd name="connsiteY3" fmla="*/ 4969366 h 7001366"/>
              <a:gd name="connsiteX4" fmla="*/ 5115349 w 12227349"/>
              <a:gd name="connsiteY4" fmla="*/ 69759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4993851 h 7001366"/>
              <a:gd name="connsiteX3" fmla="*/ 5115349 w 12227349"/>
              <a:gd name="connsiteY3" fmla="*/ 6907523 h 7001366"/>
              <a:gd name="connsiteX4" fmla="*/ 5115349 w 12227349"/>
              <a:gd name="connsiteY4" fmla="*/ 69759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186498 w 12227349"/>
              <a:gd name="connsiteY1" fmla="*/ 25400 h 7001366"/>
              <a:gd name="connsiteX2" fmla="*/ 12227349 w 12227349"/>
              <a:gd name="connsiteY2" fmla="*/ 6932010 h 7001366"/>
              <a:gd name="connsiteX3" fmla="*/ 5115349 w 12227349"/>
              <a:gd name="connsiteY3" fmla="*/ 6907523 h 7001366"/>
              <a:gd name="connsiteX4" fmla="*/ 5115349 w 12227349"/>
              <a:gd name="connsiteY4" fmla="*/ 6975966 h 7001366"/>
              <a:gd name="connsiteX5" fmla="*/ 0 w 12227349"/>
              <a:gd name="connsiteY5" fmla="*/ 7001366 h 7001366"/>
              <a:gd name="connsiteX6" fmla="*/ 35349 w 12227349"/>
              <a:gd name="connsiteY6" fmla="*/ 5792115 h 7001366"/>
              <a:gd name="connsiteX7" fmla="*/ 35349 w 12227349"/>
              <a:gd name="connsiteY7" fmla="*/ 0 h 7001366"/>
              <a:gd name="connsiteX0" fmla="*/ 35349 w 12227349"/>
              <a:gd name="connsiteY0" fmla="*/ 0 h 7001366"/>
              <a:gd name="connsiteX1" fmla="*/ 12209358 w 12227349"/>
              <a:gd name="connsiteY1" fmla="*/ 142863 h 7001366"/>
              <a:gd name="connsiteX2" fmla="*/ 12227349 w 12227349"/>
              <a:gd name="connsiteY2" fmla="*/ 6932010 h 7001366"/>
              <a:gd name="connsiteX3" fmla="*/ 5115349 w 12227349"/>
              <a:gd name="connsiteY3" fmla="*/ 6907523 h 7001366"/>
              <a:gd name="connsiteX4" fmla="*/ 5115349 w 12227349"/>
              <a:gd name="connsiteY4" fmla="*/ 6975966 h 7001366"/>
              <a:gd name="connsiteX5" fmla="*/ 0 w 12227349"/>
              <a:gd name="connsiteY5" fmla="*/ 7001366 h 7001366"/>
              <a:gd name="connsiteX6" fmla="*/ 35349 w 12227349"/>
              <a:gd name="connsiteY6" fmla="*/ 5792115 h 7001366"/>
              <a:gd name="connsiteX7" fmla="*/ 35349 w 12227349"/>
              <a:gd name="connsiteY7" fmla="*/ 0 h 70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349" h="7001366">
                <a:moveTo>
                  <a:pt x="35349" y="0"/>
                </a:moveTo>
                <a:lnTo>
                  <a:pt x="12209358" y="142863"/>
                </a:lnTo>
                <a:cubicBezTo>
                  <a:pt x="12214508" y="1291013"/>
                  <a:pt x="12222199" y="5783860"/>
                  <a:pt x="12227349" y="6932010"/>
                </a:cubicBezTo>
                <a:lnTo>
                  <a:pt x="5115349" y="6907523"/>
                </a:lnTo>
                <a:lnTo>
                  <a:pt x="5115349" y="6975966"/>
                </a:lnTo>
                <a:lnTo>
                  <a:pt x="0" y="7001366"/>
                </a:lnTo>
                <a:lnTo>
                  <a:pt x="35349" y="5792115"/>
                </a:lnTo>
                <a:lnTo>
                  <a:pt x="35349" y="0"/>
                </a:ln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image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865" y="1774350"/>
            <a:ext cx="2393265" cy="3103525"/>
          </a:xfrm>
          <a:prstGeom prst="rect">
            <a:avLst/>
          </a:prstGeom>
          <a:ln w="12700">
            <a:solidFill>
              <a:schemeClr val="tx1">
                <a:lumMod val="50000"/>
                <a:lumOff val="50000"/>
              </a:schemeClr>
            </a:solidFill>
            <a:miter lim="400000"/>
          </a:ln>
        </p:spPr>
      </p:pic>
      <p:sp>
        <p:nvSpPr>
          <p:cNvPr id="17" name="Shape 91"/>
          <p:cNvSpPr/>
          <p:nvPr/>
        </p:nvSpPr>
        <p:spPr>
          <a:xfrm>
            <a:off x="1668492" y="857846"/>
            <a:ext cx="5776229" cy="515766"/>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spAutoFit/>
          </a:bodyPr>
          <a:lstStyle/>
          <a:p>
            <a:pPr algn="ctr"/>
            <a:r>
              <a:rPr lang="en-US" sz="1500" b="1" dirty="0">
                <a:latin typeface="Gill Sans SemiBold" charset="0"/>
                <a:ea typeface="Gill Sans SemiBold" charset="0"/>
                <a:cs typeface="Gill Sans SemiBold" charset="0"/>
              </a:rPr>
              <a:t>Let’s look at tools that open the door for you to talk with your </a:t>
            </a:r>
            <a:br>
              <a:rPr lang="en-US" sz="1500" b="1" dirty="0">
                <a:latin typeface="Gill Sans SemiBold" charset="0"/>
                <a:ea typeface="Gill Sans SemiBold" charset="0"/>
                <a:cs typeface="Gill Sans SemiBold" charset="0"/>
              </a:rPr>
            </a:br>
            <a:r>
              <a:rPr lang="en-US" sz="1500" b="1" dirty="0">
                <a:latin typeface="Gill Sans SemiBold" charset="0"/>
                <a:ea typeface="Gill Sans SemiBold" charset="0"/>
                <a:cs typeface="Gill Sans SemiBold" charset="0"/>
              </a:rPr>
              <a:t>client about Skin Health &amp; Beauty from the INSIDE out</a:t>
            </a:r>
          </a:p>
        </p:txBody>
      </p:sp>
      <p:sp>
        <p:nvSpPr>
          <p:cNvPr id="18" name="Rounded Rectangle 17"/>
          <p:cNvSpPr/>
          <p:nvPr/>
        </p:nvSpPr>
        <p:spPr>
          <a:xfrm>
            <a:off x="1668492" y="704145"/>
            <a:ext cx="5776229" cy="817396"/>
          </a:xfrm>
          <a:prstGeom prst="roundRect">
            <a:avLst/>
          </a:prstGeom>
          <a:noFill/>
          <a:ln>
            <a:solidFill>
              <a:srgbClr val="EE305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885950"/>
            <a:ext cx="2224659" cy="2876550"/>
          </a:xfrm>
          <a:prstGeom prst="rect">
            <a:avLst/>
          </a:prstGeom>
        </p:spPr>
      </p:pic>
    </p:spTree>
    <p:extLst>
      <p:ext uri="{BB962C8B-B14F-4D97-AF65-F5344CB8AC3E}">
        <p14:creationId xmlns:p14="http://schemas.microsoft.com/office/powerpoint/2010/main" val="289636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p:tmAbs val="0"/>
                                  </p:iterate>
                                  <p:childTnLst>
                                    <p:set>
                                      <p:cBhvr>
                                        <p:cTn id="18" fill="hold"/>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advAuto="0"/>
      <p:bldP spid="17"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prstGeom prst="rect">
            <a:avLst/>
          </a:prstGeom>
        </p:spPr>
        <p:txBody>
          <a:bodyPr/>
          <a:lstStyle/>
          <a:p>
            <a:pPr lvl="0">
              <a:defRPr sz="1800">
                <a:solidFill>
                  <a:srgbClr val="000000"/>
                </a:solidFill>
              </a:defRPr>
            </a:pPr>
            <a:r>
              <a:rPr lang="en-US" sz="4000" b="1" dirty="0">
                <a:solidFill>
                  <a:srgbClr val="86754D"/>
                </a:solidFill>
              </a:rPr>
              <a:t>ACTION ITEM</a:t>
            </a:r>
            <a:endParaRPr sz="2400" b="1" dirty="0"/>
          </a:p>
        </p:txBody>
      </p:sp>
      <p:sp>
        <p:nvSpPr>
          <p:cNvPr id="2" name="Text Placeholder 1">
            <a:extLst>
              <a:ext uri="{FF2B5EF4-FFF2-40B4-BE49-F238E27FC236}">
                <a16:creationId xmlns:a16="http://schemas.microsoft.com/office/drawing/2014/main" id="{35BEB243-B60C-F74A-8121-40A276D51886}"/>
              </a:ext>
            </a:extLst>
          </p:cNvPr>
          <p:cNvSpPr>
            <a:spLocks noGrp="1"/>
          </p:cNvSpPr>
          <p:nvPr>
            <p:ph type="body" idx="1"/>
          </p:nvPr>
        </p:nvSpPr>
        <p:spPr/>
        <p:txBody>
          <a:bodyPr/>
          <a:lstStyle/>
          <a:p>
            <a:r>
              <a:rPr lang="en-US" dirty="0"/>
              <a:t>Pick a partner &amp; PRACTICE!</a:t>
            </a:r>
          </a:p>
        </p:txBody>
      </p:sp>
    </p:spTree>
    <p:extLst>
      <p:ext uri="{BB962C8B-B14F-4D97-AF65-F5344CB8AC3E}">
        <p14:creationId xmlns:p14="http://schemas.microsoft.com/office/powerpoint/2010/main" val="2527326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985"/>
            <a:ext cx="9144000" cy="857250"/>
          </a:xfrm>
        </p:spPr>
        <p:txBody>
          <a:bodyPr>
            <a:normAutofit/>
          </a:bodyPr>
          <a:lstStyle/>
          <a:p>
            <a:r>
              <a:rPr lang="en-US" dirty="0">
                <a:latin typeface="Century Gothic" panose="020B0502020202020204" pitchFamily="34" charset="0"/>
              </a:rPr>
              <a:t>Skin Type</a:t>
            </a:r>
            <a:endParaRPr lang="en-US" dirty="0"/>
          </a:p>
        </p:txBody>
      </p:sp>
      <p:pic>
        <p:nvPicPr>
          <p:cNvPr id="5" name="Picture 4" descr="A screenshot of a cell phone&#10;&#10;Description automatically generated">
            <a:extLst>
              <a:ext uri="{FF2B5EF4-FFF2-40B4-BE49-F238E27FC236}">
                <a16:creationId xmlns:a16="http://schemas.microsoft.com/office/drawing/2014/main" id="{4A78F579-B3A4-D242-9DAD-6593A5618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75" y="1264513"/>
            <a:ext cx="6091736" cy="2564308"/>
          </a:xfrm>
          <a:prstGeom prst="rect">
            <a:avLst/>
          </a:prstGeom>
        </p:spPr>
      </p:pic>
      <p:pic>
        <p:nvPicPr>
          <p:cNvPr id="4" name="Picture 3" descr="A picture containing person, indoor, brushing, teeth&#10;&#10;Description automatically generated">
            <a:extLst>
              <a:ext uri="{FF2B5EF4-FFF2-40B4-BE49-F238E27FC236}">
                <a16:creationId xmlns:a16="http://schemas.microsoft.com/office/drawing/2014/main" id="{942C9DD4-5933-5F45-95BF-FCAB736CFA9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34435" y="1264512"/>
            <a:ext cx="2801789" cy="2399032"/>
          </a:xfrm>
          <a:prstGeom prst="rect">
            <a:avLst/>
          </a:prstGeom>
        </p:spPr>
      </p:pic>
      <p:sp>
        <p:nvSpPr>
          <p:cNvPr id="6" name="TextBox 5">
            <a:extLst>
              <a:ext uri="{FF2B5EF4-FFF2-40B4-BE49-F238E27FC236}">
                <a16:creationId xmlns:a16="http://schemas.microsoft.com/office/drawing/2014/main" id="{CE05F222-AA7E-CA4F-BD65-F03C2B250F3B}"/>
              </a:ext>
            </a:extLst>
          </p:cNvPr>
          <p:cNvSpPr txBox="1"/>
          <p:nvPr/>
        </p:nvSpPr>
        <p:spPr>
          <a:xfrm>
            <a:off x="6277254" y="3716821"/>
            <a:ext cx="2616200" cy="215444"/>
          </a:xfrm>
          <a:prstGeom prst="rect">
            <a:avLst/>
          </a:prstGeom>
          <a:noFill/>
        </p:spPr>
        <p:txBody>
          <a:bodyPr wrap="square" rtlCol="0">
            <a:spAutoFit/>
          </a:bodyPr>
          <a:lstStyle/>
          <a:p>
            <a:r>
              <a:rPr lang="en-US" sz="800" dirty="0">
                <a:hlinkClick r:id="rId4" tooltip="http://porcelainfacespa.com/blog/5-ways-to-prevent-the-first-signs-of-aging/"/>
              </a:rPr>
              <a:t>This Photo</a:t>
            </a:r>
            <a:r>
              <a:rPr lang="en-US" sz="800" dirty="0"/>
              <a:t> by Unknown Author is licensed under </a:t>
            </a:r>
            <a:r>
              <a:rPr lang="en-US" sz="800" dirty="0">
                <a:hlinkClick r:id="rId5" tooltip="https://creativecommons.org/licenses/by-nc/3.0/"/>
              </a:rPr>
              <a:t>CC BY-NC</a:t>
            </a:r>
            <a:endParaRPr lang="en-US" sz="800" dirty="0"/>
          </a:p>
        </p:txBody>
      </p:sp>
    </p:spTree>
    <p:extLst>
      <p:ext uri="{BB962C8B-B14F-4D97-AF65-F5344CB8AC3E}">
        <p14:creationId xmlns:p14="http://schemas.microsoft.com/office/powerpoint/2010/main" val="21759070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6375"/>
            <a:ext cx="9144000" cy="857250"/>
          </a:xfrm>
        </p:spPr>
        <p:txBody>
          <a:bodyPr>
            <a:normAutofit/>
          </a:bodyPr>
          <a:lstStyle/>
          <a:p>
            <a:r>
              <a:rPr lang="en-US" dirty="0" err="1">
                <a:latin typeface="Century Gothic" panose="020B0502020202020204" pitchFamily="34" charset="0"/>
              </a:rPr>
              <a:t>Customised</a:t>
            </a:r>
            <a:r>
              <a:rPr lang="en-US" dirty="0">
                <a:latin typeface="Century Gothic" panose="020B0502020202020204" pitchFamily="34" charset="0"/>
              </a:rPr>
              <a:t> Solutions</a:t>
            </a:r>
          </a:p>
        </p:txBody>
      </p:sp>
      <p:sp>
        <p:nvSpPr>
          <p:cNvPr id="4" name="Content Placeholder 3"/>
          <p:cNvSpPr>
            <a:spLocks noGrp="1"/>
          </p:cNvSpPr>
          <p:nvPr>
            <p:ph idx="4294967295"/>
          </p:nvPr>
        </p:nvSpPr>
        <p:spPr>
          <a:xfrm>
            <a:off x="685800" y="1352550"/>
            <a:ext cx="3733800" cy="2438400"/>
          </a:xfrm>
        </p:spPr>
        <p:txBody>
          <a:bodyPr>
            <a:normAutofit/>
          </a:bodyPr>
          <a:lstStyle/>
          <a:p>
            <a:pPr fontAlgn="base"/>
            <a:r>
              <a:rPr lang="en-US" sz="1800" dirty="0">
                <a:latin typeface="Century Gothic" panose="020B0502020202020204" pitchFamily="34" charset="0"/>
              </a:rPr>
              <a:t>Consult with your partner</a:t>
            </a:r>
          </a:p>
          <a:p>
            <a:pPr lvl="1" fontAlgn="base"/>
            <a:r>
              <a:rPr lang="en-US" sz="1400" dirty="0">
                <a:latin typeface="Century Gothic" panose="020B0502020202020204" pitchFamily="34" charset="0"/>
              </a:rPr>
              <a:t>Use a Skincare Survey from ‘</a:t>
            </a:r>
            <a:r>
              <a:rPr lang="en-US" sz="1400" i="1" dirty="0">
                <a:latin typeface="Century Gothic" panose="020B0502020202020204" pitchFamily="34" charset="0"/>
              </a:rPr>
              <a:t>All About Skin’</a:t>
            </a:r>
            <a:r>
              <a:rPr lang="en-US" sz="1400" dirty="0">
                <a:latin typeface="Century Gothic" panose="020B0502020202020204" pitchFamily="34" charset="0"/>
              </a:rPr>
              <a:t> event or the </a:t>
            </a:r>
            <a:r>
              <a:rPr lang="en-US" sz="1400" i="1" dirty="0">
                <a:latin typeface="Century Gothic" panose="020B0502020202020204" pitchFamily="34" charset="0"/>
              </a:rPr>
              <a:t>’Skincare Consultation Guide</a:t>
            </a:r>
            <a:r>
              <a:rPr lang="en-US" sz="1400" dirty="0">
                <a:latin typeface="Century Gothic" panose="020B0502020202020204" pitchFamily="34" charset="0"/>
              </a:rPr>
              <a:t>’</a:t>
            </a:r>
          </a:p>
          <a:p>
            <a:pPr lvl="1" fontAlgn="base"/>
            <a:r>
              <a:rPr lang="en-US" sz="1400" dirty="0">
                <a:latin typeface="Century Gothic" panose="020B0502020202020204" pitchFamily="34" charset="0"/>
              </a:rPr>
              <a:t> Determine their skin type </a:t>
            </a:r>
            <a:br>
              <a:rPr lang="en-US" sz="1400" dirty="0">
                <a:latin typeface="Century Gothic" panose="020B0502020202020204" pitchFamily="34" charset="0"/>
              </a:rPr>
            </a:br>
            <a:r>
              <a:rPr lang="en-US" sz="1400" dirty="0">
                <a:latin typeface="Century Gothic" panose="020B0502020202020204" pitchFamily="34" charset="0"/>
              </a:rPr>
              <a:t>and 1-2 skin conditions they are suffering from </a:t>
            </a:r>
          </a:p>
          <a:p>
            <a:pPr lvl="1" fontAlgn="base"/>
            <a:r>
              <a:rPr lang="en-US" sz="1400" dirty="0">
                <a:latin typeface="Century Gothic" panose="020B0502020202020204" pitchFamily="34" charset="0"/>
              </a:rPr>
              <a:t>Make a corresponding recommendation that you believe offers the best solution</a:t>
            </a:r>
          </a:p>
        </p:txBody>
      </p:sp>
      <p:pic>
        <p:nvPicPr>
          <p:cNvPr id="6" name="Picture 5">
            <a:extLst>
              <a:ext uri="{FF2B5EF4-FFF2-40B4-BE49-F238E27FC236}">
                <a16:creationId xmlns:a16="http://schemas.microsoft.com/office/drawing/2014/main" id="{73FFEF11-066E-554E-907F-72A59C722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233" y="1097740"/>
            <a:ext cx="2278016" cy="2948020"/>
          </a:xfrm>
          <a:prstGeom prst="rect">
            <a:avLst/>
          </a:prstGeom>
          <a:ln>
            <a:solidFill>
              <a:schemeClr val="tx1">
                <a:lumMod val="50000"/>
                <a:lumOff val="50000"/>
              </a:schemeClr>
            </a:solidFill>
          </a:ln>
        </p:spPr>
      </p:pic>
      <p:pic>
        <p:nvPicPr>
          <p:cNvPr id="7" name="image7.png">
            <a:extLst>
              <a:ext uri="{FF2B5EF4-FFF2-40B4-BE49-F238E27FC236}">
                <a16:creationId xmlns:a16="http://schemas.microsoft.com/office/drawing/2014/main" id="{CAFE6C09-9F75-8445-84C2-BF86C774D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114" y="1335055"/>
            <a:ext cx="2285791" cy="3103525"/>
          </a:xfrm>
          <a:prstGeom prst="rect">
            <a:avLst/>
          </a:prstGeom>
          <a:ln w="12700">
            <a:solidFill>
              <a:schemeClr val="tx1">
                <a:lumMod val="50000"/>
                <a:lumOff val="50000"/>
              </a:schemeClr>
            </a:solidFill>
            <a:miter lim="400000"/>
          </a:ln>
        </p:spPr>
      </p:pic>
    </p:spTree>
    <p:extLst>
      <p:ext uri="{BB962C8B-B14F-4D97-AF65-F5344CB8AC3E}">
        <p14:creationId xmlns:p14="http://schemas.microsoft.com/office/powerpoint/2010/main" val="389142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597F7-1D2E-0842-B5EF-1F8D3D127157}"/>
              </a:ext>
            </a:extLst>
          </p:cNvPr>
          <p:cNvPicPr>
            <a:picLocks noChangeAspect="1"/>
          </p:cNvPicPr>
          <p:nvPr/>
        </p:nvPicPr>
        <p:blipFill rotWithShape="1">
          <a:blip r:embed="rId2">
            <a:extLst>
              <a:ext uri="{28A0092B-C50C-407E-A947-70E740481C1C}">
                <a14:useLocalDpi xmlns:a14="http://schemas.microsoft.com/office/drawing/2010/main" val="0"/>
              </a:ext>
            </a:extLst>
          </a:blip>
          <a:srcRect t="6244" b="23444"/>
          <a:stretch/>
        </p:blipFill>
        <p:spPr>
          <a:xfrm>
            <a:off x="20" y="10"/>
            <a:ext cx="9143980" cy="5143490"/>
          </a:xfrm>
          <a:prstGeom prst="rect">
            <a:avLst/>
          </a:prstGeom>
        </p:spPr>
      </p:pic>
      <p:sp>
        <p:nvSpPr>
          <p:cNvPr id="8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1708209"/>
            <a:ext cx="3527535" cy="34352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08" name="Shape 208"/>
          <p:cNvSpPr>
            <a:spLocks noGrp="1"/>
          </p:cNvSpPr>
          <p:nvPr>
            <p:ph type="title"/>
          </p:nvPr>
        </p:nvSpPr>
        <p:spPr>
          <a:xfrm>
            <a:off x="6016515" y="2423948"/>
            <a:ext cx="2889031" cy="1375542"/>
          </a:xfrm>
          <a:prstGeom prst="rect">
            <a:avLst/>
          </a:prstGeom>
        </p:spPr>
        <p:txBody>
          <a:bodyPr vert="horz" lIns="91440" tIns="45720" rIns="91440" bIns="45720" rtlCol="0" anchor="b">
            <a:normAutofit/>
          </a:bodyPr>
          <a:lstStyle/>
          <a:p>
            <a:pPr lvl="0" algn="ctr" defTabSz="914400">
              <a:lnSpc>
                <a:spcPct val="90000"/>
              </a:lnSpc>
              <a:defRPr sz="1800">
                <a:solidFill>
                  <a:srgbClr val="000000"/>
                </a:solidFill>
              </a:defRPr>
            </a:pPr>
            <a:r>
              <a:rPr lang="en-US" sz="3000" b="1" dirty="0">
                <a:solidFill>
                  <a:schemeClr val="tx1">
                    <a:lumMod val="65000"/>
                    <a:lumOff val="35000"/>
                  </a:schemeClr>
                </a:solidFill>
                <a:latin typeface="+mj-lt"/>
                <a:cs typeface="+mj-cs"/>
              </a:rPr>
              <a:t>ACTION ITEM</a:t>
            </a:r>
          </a:p>
        </p:txBody>
      </p:sp>
      <p:sp>
        <p:nvSpPr>
          <p:cNvPr id="2" name="Text Placeholder 1">
            <a:extLst>
              <a:ext uri="{FF2B5EF4-FFF2-40B4-BE49-F238E27FC236}">
                <a16:creationId xmlns:a16="http://schemas.microsoft.com/office/drawing/2014/main" id="{35BEB243-B60C-F74A-8121-40A276D51886}"/>
              </a:ext>
            </a:extLst>
          </p:cNvPr>
          <p:cNvSpPr>
            <a:spLocks noGrp="1"/>
          </p:cNvSpPr>
          <p:nvPr>
            <p:ph type="body" idx="1"/>
          </p:nvPr>
        </p:nvSpPr>
        <p:spPr>
          <a:xfrm>
            <a:off x="5837182" y="3932006"/>
            <a:ext cx="3247697" cy="512463"/>
          </a:xfrm>
        </p:spPr>
        <p:txBody>
          <a:bodyPr vert="horz" lIns="91440" tIns="45720" rIns="91440" bIns="45720" rtlCol="0">
            <a:normAutofit/>
          </a:bodyPr>
          <a:lstStyle/>
          <a:p>
            <a:pPr algn="ctr" defTabSz="914400">
              <a:lnSpc>
                <a:spcPct val="90000"/>
              </a:lnSpc>
              <a:spcBef>
                <a:spcPts val="1000"/>
              </a:spcBef>
            </a:pPr>
            <a:r>
              <a:rPr lang="en-US" sz="1500" dirty="0">
                <a:solidFill>
                  <a:schemeClr val="tx1"/>
                </a:solidFill>
                <a:latin typeface="+mn-lt"/>
                <a:cs typeface="+mn-cs"/>
              </a:rPr>
              <a:t>Reach out to 10 customers &amp; book a consult!</a:t>
            </a:r>
          </a:p>
        </p:txBody>
      </p:sp>
      <p:cxnSp>
        <p:nvCxnSpPr>
          <p:cNvPr id="87" name="Straight Connector 8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384284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2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5DC3-596A-424A-A070-9AF7FAA646A1}"/>
              </a:ext>
            </a:extLst>
          </p:cNvPr>
          <p:cNvSpPr>
            <a:spLocks noGrp="1"/>
          </p:cNvSpPr>
          <p:nvPr>
            <p:ph type="title"/>
          </p:nvPr>
        </p:nvSpPr>
        <p:spPr/>
        <p:txBody>
          <a:bodyPr/>
          <a:lstStyle/>
          <a:p>
            <a:r>
              <a:rPr lang="en-US" dirty="0"/>
              <a:t>SKIN TYPE</a:t>
            </a:r>
          </a:p>
        </p:txBody>
      </p:sp>
      <p:sp>
        <p:nvSpPr>
          <p:cNvPr id="3" name="Content Placeholder 2">
            <a:extLst>
              <a:ext uri="{FF2B5EF4-FFF2-40B4-BE49-F238E27FC236}">
                <a16:creationId xmlns:a16="http://schemas.microsoft.com/office/drawing/2014/main" id="{C3E2FD08-973D-DF41-9307-E9985CFB9F72}"/>
              </a:ext>
            </a:extLst>
          </p:cNvPr>
          <p:cNvSpPr>
            <a:spLocks noGrp="1"/>
          </p:cNvSpPr>
          <p:nvPr>
            <p:ph sz="half" idx="1"/>
          </p:nvPr>
        </p:nvSpPr>
        <p:spPr/>
        <p:txBody>
          <a:bodyPr>
            <a:normAutofit/>
          </a:bodyPr>
          <a:lstStyle/>
          <a:p>
            <a:r>
              <a:rPr lang="en-US" dirty="0"/>
              <a:t>NORMAL</a:t>
            </a:r>
          </a:p>
          <a:p>
            <a:pPr marL="0" indent="0">
              <a:buNone/>
            </a:pPr>
            <a:r>
              <a:rPr lang="en-US" sz="1900" dirty="0"/>
              <a:t>Not too dry and not too oily, normal skin has:</a:t>
            </a:r>
          </a:p>
          <a:p>
            <a:pPr lvl="1"/>
            <a:r>
              <a:rPr lang="en-US" sz="1900" dirty="0"/>
              <a:t>No or few imperfections</a:t>
            </a:r>
          </a:p>
          <a:p>
            <a:pPr lvl="1"/>
            <a:r>
              <a:rPr lang="en-US" sz="1900" dirty="0"/>
              <a:t>No severe sensitivity</a:t>
            </a:r>
          </a:p>
          <a:p>
            <a:pPr lvl="1"/>
            <a:r>
              <a:rPr lang="en-US" sz="1900" dirty="0"/>
              <a:t>Barely visible pores</a:t>
            </a:r>
          </a:p>
          <a:p>
            <a:pPr lvl="1"/>
            <a:r>
              <a:rPr lang="en-US" sz="1900" dirty="0"/>
              <a:t>A radiant complexion</a:t>
            </a:r>
          </a:p>
          <a:p>
            <a:endParaRPr lang="en-US" dirty="0"/>
          </a:p>
        </p:txBody>
      </p:sp>
      <p:sp>
        <p:nvSpPr>
          <p:cNvPr id="4" name="Content Placeholder 3">
            <a:extLst>
              <a:ext uri="{FF2B5EF4-FFF2-40B4-BE49-F238E27FC236}">
                <a16:creationId xmlns:a16="http://schemas.microsoft.com/office/drawing/2014/main" id="{14F7C545-BDF5-9742-AC0E-C4AFB8CA7266}"/>
              </a:ext>
            </a:extLst>
          </p:cNvPr>
          <p:cNvSpPr>
            <a:spLocks noGrp="1"/>
          </p:cNvSpPr>
          <p:nvPr>
            <p:ph sz="half" idx="2"/>
          </p:nvPr>
        </p:nvSpPr>
        <p:spPr/>
        <p:txBody>
          <a:bodyPr>
            <a:normAutofit/>
          </a:bodyPr>
          <a:lstStyle/>
          <a:p>
            <a:r>
              <a:rPr lang="en-US" dirty="0"/>
              <a:t>COMBINATION</a:t>
            </a:r>
          </a:p>
          <a:p>
            <a:pPr marL="0" indent="0">
              <a:buNone/>
            </a:pPr>
            <a:r>
              <a:rPr lang="en-US" sz="1900" dirty="0"/>
              <a:t>Your skin can be dry or normal in some areas and oily in others, such as the T-zone </a:t>
            </a:r>
            <a:r>
              <a:rPr lang="en-US" sz="1900" i="1" dirty="0"/>
              <a:t>(nose, forehead, and chin). </a:t>
            </a:r>
            <a:r>
              <a:rPr lang="en-US" sz="1900" dirty="0"/>
              <a:t>Many people have this type.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7195578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2066</TotalTime>
  <Words>4345</Words>
  <Application>Microsoft Office PowerPoint</Application>
  <PresentationFormat>On-screen Show (16:9)</PresentationFormat>
  <Paragraphs>485</Paragraphs>
  <Slides>81</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81</vt:i4>
      </vt:variant>
    </vt:vector>
  </HeadingPairs>
  <TitlesOfParts>
    <vt:vector size="95" baseType="lpstr">
      <vt:lpstr>Arial</vt:lpstr>
      <vt:lpstr>Avenir Black</vt:lpstr>
      <vt:lpstr>Calibri</vt:lpstr>
      <vt:lpstr>Century Gothic</vt:lpstr>
      <vt:lpstr>Century Gothic</vt:lpstr>
      <vt:lpstr>Georgia</vt:lpstr>
      <vt:lpstr>Gill Sans</vt:lpstr>
      <vt:lpstr>Gill Sans Light</vt:lpstr>
      <vt:lpstr>Gill Sans SemiBold</vt:lpstr>
      <vt:lpstr>Helvetica</vt:lpstr>
      <vt:lpstr>Helvetica Light</vt:lpstr>
      <vt:lpstr>Noteworthy Light</vt:lpstr>
      <vt:lpstr>Wingdings</vt:lpstr>
      <vt:lpstr>1_Office Theme</vt:lpstr>
      <vt:lpstr>PowerPoint Presentation</vt:lpstr>
      <vt:lpstr>Let’s RECAP Skin Type</vt:lpstr>
      <vt:lpstr>Customised Solutions</vt:lpstr>
      <vt:lpstr>Skin Type</vt:lpstr>
      <vt:lpstr>Skin Type</vt:lpstr>
      <vt:lpstr>PowerPoint Presentation</vt:lpstr>
      <vt:lpstr>Skin Type</vt:lpstr>
      <vt:lpstr>Skin Type</vt:lpstr>
      <vt:lpstr>SKIN TYPE</vt:lpstr>
      <vt:lpstr>Customised Solutions</vt:lpstr>
      <vt:lpstr>PowerPoint Presentation</vt:lpstr>
      <vt:lpstr>Customised Solutions</vt:lpstr>
      <vt:lpstr>Correct Application</vt:lpstr>
      <vt:lpstr>PowerPoint Presentation</vt:lpstr>
      <vt:lpstr>Skin Pigmentation</vt:lpstr>
      <vt:lpstr>PowerPoint Presentation</vt:lpstr>
      <vt:lpstr>HYPERPIGMENTATION</vt:lpstr>
      <vt:lpstr>What is Hyperpigmentation?</vt:lpstr>
      <vt:lpstr>Hyperpigmentation Forms</vt:lpstr>
      <vt:lpstr>Hyperpigmentation</vt:lpstr>
      <vt:lpstr>Hyperpigmentation Causes</vt:lpstr>
      <vt:lpstr>Hyperpigmentation Solutions</vt:lpstr>
      <vt:lpstr>PowerPoint Presentation</vt:lpstr>
      <vt:lpstr>Benefits &amp; Ingredients</vt:lpstr>
      <vt:lpstr>PowerPoint Presentation</vt:lpstr>
      <vt:lpstr>Benefits &amp; Ingredients</vt:lpstr>
      <vt:lpstr>PowerPoint Presentation</vt:lpstr>
      <vt:lpstr>Benefits &amp; Ingredients</vt:lpstr>
      <vt:lpstr>PowerPoint Presentation</vt:lpstr>
      <vt:lpstr>PowerPoint Presentation</vt:lpstr>
      <vt:lpstr>PowerPoint Presentation</vt:lpstr>
      <vt:lpstr>AGEING SKIN</vt:lpstr>
      <vt:lpstr>What causes Ageing?</vt:lpstr>
      <vt:lpstr>Skin Changes with AGE </vt:lpstr>
      <vt:lpstr>Ageing Skin</vt:lpstr>
      <vt:lpstr>Treatment for Ageing Skin</vt:lpstr>
      <vt:lpstr>PowerPoint Presentation</vt:lpstr>
      <vt:lpstr>Benefits &amp; Ingredients</vt:lpstr>
      <vt:lpstr>PowerPoint Presentation</vt:lpstr>
      <vt:lpstr>Benefits &amp; Ingredients</vt:lpstr>
      <vt:lpstr>PowerPoint Presentation</vt:lpstr>
      <vt:lpstr>PowerPoint Presentation</vt:lpstr>
      <vt:lpstr>PowerPoint Presentation</vt:lpstr>
      <vt:lpstr>Benefits &amp; Ingredients</vt:lpstr>
      <vt:lpstr>PowerPoint Presentation</vt:lpstr>
      <vt:lpstr>Benefits &amp; Ingredients</vt:lpstr>
      <vt:lpstr>ACNE</vt:lpstr>
      <vt:lpstr>What is Acne?</vt:lpstr>
      <vt:lpstr>Acne Causes</vt:lpstr>
      <vt:lpstr>Acne Causes</vt:lpstr>
      <vt:lpstr>Acne Forms</vt:lpstr>
      <vt:lpstr>Acne Grades</vt:lpstr>
      <vt:lpstr>Acne Grades</vt:lpstr>
      <vt:lpstr>Acne Grades</vt:lpstr>
      <vt:lpstr>Acne</vt:lpstr>
      <vt:lpstr>Acne Treatments</vt:lpstr>
      <vt:lpstr>Acne Prevention</vt:lpstr>
      <vt:lpstr>ROSACEA</vt:lpstr>
      <vt:lpstr>What is Rosacea?</vt:lpstr>
      <vt:lpstr>Rosacea Causes</vt:lpstr>
      <vt:lpstr>Rosacea Treatments</vt:lpstr>
      <vt:lpstr>Rosacea Symptoms Treatments</vt:lpstr>
      <vt:lpstr>PowerPoint Presentation</vt:lpstr>
      <vt:lpstr>PowerPoint Presentation</vt:lpstr>
      <vt:lpstr>Benefits &amp; Ingredients</vt:lpstr>
      <vt:lpstr>Skintelligence Skin Perfecting Complex</vt:lpstr>
      <vt:lpstr>Benefits &amp; Ingredients</vt:lpstr>
      <vt:lpstr>PowerPoint Presentation</vt:lpstr>
      <vt:lpstr>Benefits &amp; Ingredients</vt:lpstr>
      <vt:lpstr>Daily Essentials</vt:lpstr>
      <vt:lpstr>Skin Structure &amp; Product Delivery</vt:lpstr>
      <vt:lpstr>Skin Structure</vt:lpstr>
      <vt:lpstr>Skin Structure</vt:lpstr>
      <vt:lpstr>Skin Structure</vt:lpstr>
      <vt:lpstr>Beauty from the Inside Out</vt:lpstr>
      <vt:lpstr>PowerPoint Presentation</vt:lpstr>
      <vt:lpstr>Benefits &amp; Ingredients</vt:lpstr>
      <vt:lpstr>PowerPoint Presentation</vt:lpstr>
      <vt:lpstr>ACTION ITEM</vt:lpstr>
      <vt:lpstr>Customised Solutions</vt:lpstr>
      <vt:lpstr>ACTION ITEM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Martin</dc:creator>
  <cp:lastModifiedBy>Sophia McCarron</cp:lastModifiedBy>
  <cp:revision>44</cp:revision>
  <dcterms:created xsi:type="dcterms:W3CDTF">2019-02-26T16:10:06Z</dcterms:created>
  <dcterms:modified xsi:type="dcterms:W3CDTF">2019-05-01T13:18:56Z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